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00" r:id="rId2"/>
    <p:sldId id="347" r:id="rId3"/>
    <p:sldId id="301" r:id="rId4"/>
    <p:sldId id="378" r:id="rId5"/>
    <p:sldId id="304" r:id="rId6"/>
    <p:sldId id="303" r:id="rId7"/>
    <p:sldId id="305" r:id="rId8"/>
    <p:sldId id="307" r:id="rId9"/>
    <p:sldId id="309" r:id="rId10"/>
    <p:sldId id="264" r:id="rId11"/>
    <p:sldId id="379" r:id="rId12"/>
    <p:sldId id="325" r:id="rId13"/>
    <p:sldId id="312" r:id="rId14"/>
    <p:sldId id="380" r:id="rId15"/>
    <p:sldId id="324" r:id="rId16"/>
    <p:sldId id="390" r:id="rId17"/>
    <p:sldId id="331" r:id="rId18"/>
    <p:sldId id="333" r:id="rId19"/>
    <p:sldId id="334" r:id="rId20"/>
    <p:sldId id="337" r:id="rId21"/>
    <p:sldId id="338" r:id="rId22"/>
    <p:sldId id="341" r:id="rId23"/>
    <p:sldId id="381" r:id="rId24"/>
    <p:sldId id="279" r:id="rId25"/>
    <p:sldId id="355" r:id="rId26"/>
    <p:sldId id="354" r:id="rId27"/>
    <p:sldId id="359" r:id="rId28"/>
    <p:sldId id="278" r:id="rId29"/>
    <p:sldId id="388" r:id="rId30"/>
    <p:sldId id="368" r:id="rId31"/>
    <p:sldId id="402" r:id="rId32"/>
    <p:sldId id="372" r:id="rId33"/>
    <p:sldId id="403" r:id="rId34"/>
    <p:sldId id="288" r:id="rId35"/>
    <p:sldId id="318" r:id="rId36"/>
    <p:sldId id="360" r:id="rId37"/>
    <p:sldId id="410" r:id="rId38"/>
    <p:sldId id="411" r:id="rId39"/>
    <p:sldId id="412" r:id="rId40"/>
    <p:sldId id="404" r:id="rId41"/>
    <p:sldId id="321" r:id="rId42"/>
    <p:sldId id="356" r:id="rId43"/>
    <p:sldId id="358" r:id="rId44"/>
    <p:sldId id="395" r:id="rId45"/>
    <p:sldId id="413" r:id="rId46"/>
    <p:sldId id="396" r:id="rId47"/>
    <p:sldId id="397" r:id="rId48"/>
    <p:sldId id="405" r:id="rId49"/>
    <p:sldId id="406" r:id="rId50"/>
    <p:sldId id="407" r:id="rId51"/>
    <p:sldId id="408" r:id="rId52"/>
    <p:sldId id="409" r:id="rId53"/>
  </p:sldIdLst>
  <p:sldSz cx="9144000" cy="6858000" type="screen4x3"/>
  <p:notesSz cx="6718300" cy="101219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7" autoAdjust="0"/>
    <p:restoredTop sz="85545" autoAdjust="0"/>
  </p:normalViewPr>
  <p:slideViewPr>
    <p:cSldViewPr>
      <p:cViewPr>
        <p:scale>
          <a:sx n="82" d="100"/>
          <a:sy n="82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10608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27843-D848-470B-9426-BAFE13218CB4}" type="datetimeFigureOut">
              <a:rPr lang="en-US" smtClean="0"/>
              <a:t>7/16/2011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28675" y="758825"/>
            <a:ext cx="5060950" cy="379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1830" y="4807903"/>
            <a:ext cx="5374640" cy="45548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614048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5482" y="9614048"/>
            <a:ext cx="2911263" cy="5060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E252A-AB65-438A-B5BA-9B8589F83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73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25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81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25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86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9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27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82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95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30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25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24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41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38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88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81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60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35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43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313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57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526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25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261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185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907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00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812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232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661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727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063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197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885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544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247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975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832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058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655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0491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287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452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699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024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578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705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673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333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210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5485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E252A-AB65-438A-B5BA-9B8589F834A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5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284C-CBB0-4007-89CC-86D929389AC0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59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AAF8-94D9-43ED-9020-9FD52CA27F54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57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6AF44-B502-4D4B-9593-FFA83EAC7F2F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6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0C8F0-0888-4809-9489-83058F7B9241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79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4181F-728D-4B95-89BC-19E8850E43B9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9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FF136-03CF-4E2D-9121-067A6BB813EF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96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2623F-976B-4F51-8A34-EDF5605F7D9A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2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9718-10D2-4BC1-8915-9BB922DFBC52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29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1DAC2-41E9-41B7-9EB4-C44C82C4FB75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11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2E353-023E-4907-8669-934DF3A7B06F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21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6D51F-E71F-404A-B07D-E252B97403BE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84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DFC95-2DAD-496D-A9A3-FCD957C8249C}" type="datetime1">
              <a:rPr lang="en-US" altLang="ko-KR" smtClean="0"/>
              <a:t>7/16/2011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E6FCA-3636-4559-B154-A91171C4B9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52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gi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openxmlformats.org/officeDocument/2006/relationships/image" Target="../media/image8.gif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gif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gi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0598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Understanding the Impact of 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Route Reflection in Internal BGP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96625" y="4216587"/>
            <a:ext cx="6570730" cy="1147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Ph.D. Final Defense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resented by Jong Han (Jonathan) Park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July 15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2011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62302" y="5364215"/>
            <a:ext cx="3285365" cy="872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47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Research Overview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96525" y="1353283"/>
            <a:ext cx="8550950" cy="4911032"/>
          </a:xfrm>
          <a:prstGeom prst="roundRect">
            <a:avLst/>
          </a:prstGeom>
          <a:noFill/>
          <a:ln>
            <a:noFill/>
          </a:ln>
          <a:effectLst>
            <a:innerShdw blurRad="647700">
              <a:schemeClr val="tx2">
                <a:lumMod val="60000"/>
                <a:lumOff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Internal Border Gateway Protocol and Route Reflection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06515" y="2258869"/>
            <a:ext cx="8730969" cy="2385265"/>
          </a:xfrm>
          <a:prstGeom prst="roundRect">
            <a:avLst/>
          </a:prstGeom>
          <a:noFill/>
          <a:ln w="508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Understanding the Impact of BGP Route Reflection</a:t>
            </a:r>
          </a:p>
          <a:p>
            <a:r>
              <a:rPr lang="en-US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Understanding BGP Next-hop Diversity (2</a:t>
            </a:r>
            <a:r>
              <a:rPr lang="en-US" sz="16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author, Global Internet Symposium 2011)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Comparative Study of Architectural Impact on Next-hop Diversity (under submission to IMC’11)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Quantifying i-BGP Convergence inside large ISPs (under submission to IMC’11)</a:t>
            </a:r>
          </a:p>
          <a:p>
            <a:endParaRPr lang="en-US" sz="13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BGP </a:t>
            </a:r>
            <a:r>
              <a:rPr lang="en-US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Route Reflection Protocol Diagnosis</a:t>
            </a:r>
          </a:p>
          <a:p>
            <a:r>
              <a:rPr lang="en-US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-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Investigating Occurrence of Duplicate Updates in BGP Announcements (PAM’10, Best Paper)</a:t>
            </a:r>
          </a:p>
          <a:p>
            <a:endParaRPr lang="en-US" sz="13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03926" y="4869160"/>
            <a:ext cx="8733558" cy="1170130"/>
          </a:xfrm>
          <a:prstGeom prst="roundRect">
            <a:avLst/>
          </a:prstGeom>
          <a:noFill/>
          <a:ln w="508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0"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7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Others (listed as 2</a:t>
            </a:r>
            <a:r>
              <a:rPr lang="en-US" sz="1700" b="1" u="sng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17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author) on BGP Performance</a:t>
            </a:r>
          </a:p>
          <a:p>
            <a:r>
              <a:rPr lang="en-US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5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Route Flap Damping with Assured Reachability (AINTEC’10)</a:t>
            </a:r>
            <a:endParaRPr lang="en-US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Explaining </a:t>
            </a:r>
            <a:r>
              <a:rPr lang="en-US" sz="15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Slow BGP Table Transfers: Implementing a TCP Delay Analyzer (under submission to IMC’11</a:t>
            </a:r>
            <a:r>
              <a:rPr lang="en-US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10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Motivation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175" y="1600200"/>
            <a:ext cx="8705310" cy="4525963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Route reflection was added to the routing architecture to fix a few critical problems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Despite the wide adoption of RR, a systematic evaluation and analysis on the impact of route reflection is missing, which can be helpful in: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nderstanding of the protocol performance and enhancements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More realistic simulations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Designing the future routing protocols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work is to fill in the void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45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Introduction to Internal BGP and Route Reflection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Understanding BGP Path Diversity and the Impact of Route Reflection</a:t>
            </a:r>
          </a:p>
          <a:p>
            <a:endParaRPr lang="en-US" sz="2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Understanding BGP Convergence inside Large ISPs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8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Introduction to full-mesh i-BGP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loud"/>
          <p:cNvSpPr>
            <a:spLocks noChangeAspect="1" noEditPoints="1" noChangeArrowheads="1"/>
          </p:cNvSpPr>
          <p:nvPr/>
        </p:nvSpPr>
        <p:spPr bwMode="auto">
          <a:xfrm>
            <a:off x="2400300" y="1571587"/>
            <a:ext cx="4191000" cy="293211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747963" y="5561607"/>
            <a:ext cx="35544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latinLnBrk="1"/>
            <a:r>
              <a:rPr kumimoji="1" lang="en-US" altLang="ko-KR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Total number of sessions = </a:t>
            </a:r>
            <a:r>
              <a:rPr kumimoji="1" lang="en-US" altLang="ko-KR" b="1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N</a:t>
            </a:r>
            <a:r>
              <a:rPr kumimoji="1" lang="en-US" altLang="ko-KR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(</a:t>
            </a:r>
            <a:r>
              <a:rPr kumimoji="1" lang="en-US" altLang="ko-KR" b="1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N</a:t>
            </a:r>
            <a:r>
              <a:rPr kumimoji="1" lang="en-US" altLang="ko-KR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-1)/2</a:t>
            </a:r>
            <a:endParaRPr kumimoji="1" lang="en-US" altLang="ko-KR" b="1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81163" y="5942607"/>
            <a:ext cx="6410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latinLnBrk="1"/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Number of </a:t>
            </a:r>
            <a:r>
              <a:rPr kumimoji="1" lang="en-US" altLang="ko-KR" i="1" u="sng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additional</a:t>
            </a:r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sessions for an additional </a:t>
            </a:r>
            <a:r>
              <a:rPr kumimoji="1" lang="en-US" altLang="ko-KR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i-BGP router </a:t>
            </a:r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= </a:t>
            </a:r>
            <a:r>
              <a:rPr kumimoji="1" lang="en-US" altLang="ko-KR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348525" y="5180607"/>
            <a:ext cx="4473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latinLnBrk="1"/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Total number of </a:t>
            </a:r>
            <a:r>
              <a:rPr kumimoji="1" lang="en-US" altLang="ko-KR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i-BGP routers in AS1 = </a:t>
            </a:r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4</a:t>
            </a:r>
            <a:r>
              <a:rPr kumimoji="1" lang="en-US" altLang="ko-KR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= N</a:t>
            </a:r>
          </a:p>
        </p:txBody>
      </p:sp>
      <p:pic>
        <p:nvPicPr>
          <p:cNvPr id="9" name="Picture 8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2217700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3589300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node"/>
          <p:cNvPicPr>
            <a:picLocks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2217700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44"/>
          <p:cNvSpPr>
            <a:spLocks noChangeShapeType="1"/>
          </p:cNvSpPr>
          <p:nvPr/>
        </p:nvSpPr>
        <p:spPr bwMode="auto">
          <a:xfrm flipH="1" flipV="1">
            <a:off x="5372100" y="2522500"/>
            <a:ext cx="457200" cy="1066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45"/>
          <p:cNvSpPr>
            <a:spLocks noChangeShapeType="1"/>
          </p:cNvSpPr>
          <p:nvPr/>
        </p:nvSpPr>
        <p:spPr bwMode="auto">
          <a:xfrm flipH="1" flipV="1">
            <a:off x="3771900" y="23701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46"/>
          <p:cNvSpPr>
            <a:spLocks noChangeShapeType="1"/>
          </p:cNvSpPr>
          <p:nvPr/>
        </p:nvSpPr>
        <p:spPr bwMode="auto">
          <a:xfrm flipH="1" flipV="1">
            <a:off x="4305300" y="37417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47"/>
          <p:cNvSpPr>
            <a:spLocks noChangeShapeType="1"/>
          </p:cNvSpPr>
          <p:nvPr/>
        </p:nvSpPr>
        <p:spPr bwMode="auto">
          <a:xfrm flipH="1" flipV="1">
            <a:off x="3543300" y="2522500"/>
            <a:ext cx="457200" cy="1066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Line 48"/>
          <p:cNvSpPr>
            <a:spLocks noChangeShapeType="1"/>
          </p:cNvSpPr>
          <p:nvPr/>
        </p:nvSpPr>
        <p:spPr bwMode="auto">
          <a:xfrm flipH="1" flipV="1">
            <a:off x="3695700" y="2446300"/>
            <a:ext cx="1981200" cy="1143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49"/>
          <p:cNvSpPr>
            <a:spLocks noChangeShapeType="1"/>
          </p:cNvSpPr>
          <p:nvPr/>
        </p:nvSpPr>
        <p:spPr bwMode="auto">
          <a:xfrm flipH="1">
            <a:off x="4152900" y="2522500"/>
            <a:ext cx="1066800" cy="1066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5829300" y="4015375"/>
            <a:ext cx="609600" cy="427038"/>
            <a:chOff x="3024" y="2304"/>
            <a:chExt cx="384" cy="269"/>
          </a:xfrm>
        </p:grpSpPr>
        <p:sp>
          <p:nvSpPr>
            <p:cNvPr id="57" name="Line 50"/>
            <p:cNvSpPr>
              <a:spLocks noChangeShapeType="1"/>
            </p:cNvSpPr>
            <p:nvPr/>
          </p:nvSpPr>
          <p:spPr bwMode="auto">
            <a:xfrm rot="-300000" flipH="1" flipV="1">
              <a:off x="3216" y="2304"/>
              <a:ext cx="192" cy="9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Text Box 58"/>
            <p:cNvSpPr txBox="1">
              <a:spLocks noChangeArrowheads="1"/>
            </p:cNvSpPr>
            <p:nvPr/>
          </p:nvSpPr>
          <p:spPr bwMode="auto">
            <a:xfrm>
              <a:off x="3024" y="2400"/>
              <a:ext cx="116" cy="17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 eaLnBrk="1" hangingPunct="1"/>
              <a:endParaRPr lang="en-US" sz="12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9" name="Text Box 59"/>
          <p:cNvSpPr txBox="1">
            <a:spLocks noChangeArrowheads="1"/>
          </p:cNvSpPr>
          <p:nvPr/>
        </p:nvSpPr>
        <p:spPr bwMode="auto">
          <a:xfrm>
            <a:off x="2628900" y="2790787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4533900" y="2790787"/>
            <a:ext cx="1066800" cy="838200"/>
            <a:chOff x="2208" y="1536"/>
            <a:chExt cx="672" cy="528"/>
          </a:xfrm>
        </p:grpSpPr>
        <p:sp>
          <p:nvSpPr>
            <p:cNvPr id="54" name="Line 63"/>
            <p:cNvSpPr>
              <a:spLocks noChangeShapeType="1"/>
            </p:cNvSpPr>
            <p:nvPr/>
          </p:nvSpPr>
          <p:spPr bwMode="auto">
            <a:xfrm flipH="1" flipV="1">
              <a:off x="2736" y="1536"/>
              <a:ext cx="144" cy="33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Line 64"/>
            <p:cNvSpPr>
              <a:spLocks noChangeShapeType="1"/>
            </p:cNvSpPr>
            <p:nvPr/>
          </p:nvSpPr>
          <p:spPr bwMode="auto">
            <a:xfrm flipH="1">
              <a:off x="2352" y="2064"/>
              <a:ext cx="3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Line 65"/>
            <p:cNvSpPr>
              <a:spLocks noChangeShapeType="1"/>
            </p:cNvSpPr>
            <p:nvPr/>
          </p:nvSpPr>
          <p:spPr bwMode="auto">
            <a:xfrm flipH="1" flipV="1">
              <a:off x="2208" y="1536"/>
              <a:ext cx="576" cy="33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" name="Line 40"/>
          <p:cNvSpPr>
            <a:spLocks noChangeShapeType="1"/>
          </p:cNvSpPr>
          <p:nvPr/>
        </p:nvSpPr>
        <p:spPr bwMode="auto">
          <a:xfrm flipH="1">
            <a:off x="5829300" y="2333587"/>
            <a:ext cx="6096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4229100" y="2485987"/>
            <a:ext cx="1339850" cy="762000"/>
            <a:chOff x="2544" y="1488"/>
            <a:chExt cx="844" cy="480"/>
          </a:xfrm>
        </p:grpSpPr>
        <p:sp>
          <p:nvSpPr>
            <p:cNvPr id="43" name="Line 41"/>
            <p:cNvSpPr>
              <a:spLocks noChangeShapeType="1"/>
            </p:cNvSpPr>
            <p:nvPr/>
          </p:nvSpPr>
          <p:spPr bwMode="auto">
            <a:xfrm flipH="1">
              <a:off x="2592" y="1584"/>
              <a:ext cx="384" cy="38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 flipH="1">
              <a:off x="2544" y="1488"/>
              <a:ext cx="3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3244" y="1632"/>
              <a:ext cx="144" cy="33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76300" y="1472083"/>
            <a:ext cx="7391400" cy="3124201"/>
            <a:chOff x="876300" y="1088740"/>
            <a:chExt cx="7391400" cy="3124201"/>
          </a:xfrm>
        </p:grpSpPr>
        <p:sp>
          <p:nvSpPr>
            <p:cNvPr id="51" name="Line 56"/>
            <p:cNvSpPr>
              <a:spLocks noChangeShapeType="1"/>
            </p:cNvSpPr>
            <p:nvPr/>
          </p:nvSpPr>
          <p:spPr bwMode="auto">
            <a:xfrm>
              <a:off x="5981700" y="3450941"/>
              <a:ext cx="7620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Cloud"/>
            <p:cNvSpPr>
              <a:spLocks noChangeAspect="1" noEditPoints="1" noChangeArrowheads="1"/>
            </p:cNvSpPr>
            <p:nvPr/>
          </p:nvSpPr>
          <p:spPr bwMode="auto">
            <a:xfrm>
              <a:off x="6667500" y="3093753"/>
              <a:ext cx="1600200" cy="1119188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-1" y="8613"/>
                    <a:pt x="-1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4" y="13940"/>
                    <a:pt x="474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299"/>
                    <a:pt x="6247" y="20299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6"/>
                    <a:pt x="11036" y="21596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6"/>
                    <a:pt x="15802" y="18946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-1"/>
                    <a:pt x="16758" y="-1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-1"/>
                    <a:pt x="13174" y="-1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49"/>
                    <a:pt x="9358" y="649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1"/>
                    <a:pt x="5288" y="1971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09"/>
                    <a:pt x="2172" y="13109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 Box 61"/>
            <p:cNvSpPr txBox="1">
              <a:spLocks noChangeArrowheads="1"/>
            </p:cNvSpPr>
            <p:nvPr/>
          </p:nvSpPr>
          <p:spPr bwMode="auto">
            <a:xfrm>
              <a:off x="7047275" y="3394082"/>
              <a:ext cx="73289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 eaLnBrk="1" hangingPunct="1"/>
              <a:r>
                <a:rPr lang="en-US" altLang="ko-KR" sz="2400" b="1" dirty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AS2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Line 56"/>
            <p:cNvSpPr>
              <a:spLocks noChangeShapeType="1"/>
            </p:cNvSpPr>
            <p:nvPr/>
          </p:nvSpPr>
          <p:spPr bwMode="auto">
            <a:xfrm flipV="1">
              <a:off x="5448300" y="1750728"/>
              <a:ext cx="1219200" cy="1762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Cloud"/>
            <p:cNvSpPr>
              <a:spLocks noChangeAspect="1" noEditPoints="1" noChangeArrowheads="1"/>
            </p:cNvSpPr>
            <p:nvPr/>
          </p:nvSpPr>
          <p:spPr bwMode="auto">
            <a:xfrm>
              <a:off x="6591300" y="1088740"/>
              <a:ext cx="1600200" cy="1119188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-1" y="8613"/>
                    <a:pt x="-1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4" y="13940"/>
                    <a:pt x="474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299"/>
                    <a:pt x="6247" y="20299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6"/>
                    <a:pt x="11036" y="21596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6"/>
                    <a:pt x="15802" y="18946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-1"/>
                    <a:pt x="16758" y="-1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-1"/>
                    <a:pt x="13174" y="-1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49"/>
                    <a:pt x="9358" y="649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1"/>
                    <a:pt x="5288" y="1971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09"/>
                    <a:pt x="2172" y="13109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Text Box 61"/>
            <p:cNvSpPr txBox="1">
              <a:spLocks noChangeArrowheads="1"/>
            </p:cNvSpPr>
            <p:nvPr/>
          </p:nvSpPr>
          <p:spPr bwMode="auto">
            <a:xfrm>
              <a:off x="6989457" y="1413862"/>
              <a:ext cx="73289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 eaLnBrk="1" hangingPunct="1"/>
              <a:r>
                <a:rPr lang="en-US" altLang="ko-KR" sz="2400" b="1" dirty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AS3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Line 48"/>
            <p:cNvSpPr>
              <a:spLocks noChangeShapeType="1"/>
            </p:cNvSpPr>
            <p:nvPr/>
          </p:nvSpPr>
          <p:spPr bwMode="auto">
            <a:xfrm>
              <a:off x="2552700" y="1759744"/>
              <a:ext cx="762000" cy="1143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Cloud"/>
            <p:cNvSpPr>
              <a:spLocks noChangeAspect="1" noEditPoints="1" noChangeArrowheads="1"/>
            </p:cNvSpPr>
            <p:nvPr/>
          </p:nvSpPr>
          <p:spPr bwMode="auto">
            <a:xfrm>
              <a:off x="876300" y="1112044"/>
              <a:ext cx="1676400" cy="117316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-1" y="8613"/>
                    <a:pt x="-1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4" y="13940"/>
                    <a:pt x="474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299"/>
                    <a:pt x="6247" y="20299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6"/>
                    <a:pt x="11036" y="21596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6"/>
                    <a:pt x="15802" y="18946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-1"/>
                    <a:pt x="16758" y="-1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-1"/>
                    <a:pt x="13174" y="-1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49"/>
                    <a:pt x="9358" y="649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1"/>
                    <a:pt x="5288" y="1971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09"/>
                    <a:pt x="2172" y="13109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/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 Box 50"/>
            <p:cNvSpPr txBox="1">
              <a:spLocks noChangeArrowheads="1"/>
            </p:cNvSpPr>
            <p:nvPr/>
          </p:nvSpPr>
          <p:spPr bwMode="auto">
            <a:xfrm>
              <a:off x="1318826" y="1425477"/>
              <a:ext cx="7328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altLang="ko-KR" sz="2400" b="1" dirty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AS4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Line 51"/>
          <p:cNvSpPr>
            <a:spLocks noChangeShapeType="1"/>
          </p:cNvSpPr>
          <p:nvPr/>
        </p:nvSpPr>
        <p:spPr bwMode="auto">
          <a:xfrm flipH="1" flipV="1">
            <a:off x="2628900" y="2028787"/>
            <a:ext cx="6096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647700" y="3628987"/>
            <a:ext cx="1244600" cy="721565"/>
            <a:chOff x="480" y="2352"/>
            <a:chExt cx="784" cy="432"/>
          </a:xfrm>
        </p:grpSpPr>
        <p:sp>
          <p:nvSpPr>
            <p:cNvPr id="38" name="Line 52"/>
            <p:cNvSpPr>
              <a:spLocks noChangeShapeType="1"/>
            </p:cNvSpPr>
            <p:nvPr/>
          </p:nvSpPr>
          <p:spPr bwMode="auto">
            <a:xfrm>
              <a:off x="576" y="249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Text Box 53"/>
            <p:cNvSpPr txBox="1">
              <a:spLocks noChangeArrowheads="1"/>
            </p:cNvSpPr>
            <p:nvPr/>
          </p:nvSpPr>
          <p:spPr bwMode="auto">
            <a:xfrm>
              <a:off x="752" y="2361"/>
              <a:ext cx="51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altLang="ko-KR" dirty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e</a:t>
              </a:r>
              <a:r>
                <a:rPr lang="en-US" altLang="ko-KR" sz="1800" dirty="0" smtClean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-BGP</a:t>
              </a:r>
              <a:endParaRPr lang="en-US" sz="1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Line 54"/>
            <p:cNvSpPr>
              <a:spLocks noChangeShapeType="1"/>
            </p:cNvSpPr>
            <p:nvPr/>
          </p:nvSpPr>
          <p:spPr bwMode="auto">
            <a:xfrm>
              <a:off x="576" y="2679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Text Box 55"/>
            <p:cNvSpPr txBox="1">
              <a:spLocks noChangeArrowheads="1"/>
            </p:cNvSpPr>
            <p:nvPr/>
          </p:nvSpPr>
          <p:spPr bwMode="auto">
            <a:xfrm>
              <a:off x="765" y="2544"/>
              <a:ext cx="488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altLang="ko-KR" sz="1800" dirty="0" smtClean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i-BGP</a:t>
              </a:r>
              <a:endParaRPr lang="en-US" sz="1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80" y="2352"/>
              <a:ext cx="768" cy="4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9" name="Picture 28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3589300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Line 58"/>
          <p:cNvSpPr>
            <a:spLocks noChangeShapeType="1"/>
          </p:cNvSpPr>
          <p:nvPr/>
        </p:nvSpPr>
        <p:spPr bwMode="auto">
          <a:xfrm flipV="1">
            <a:off x="5676900" y="2104987"/>
            <a:ext cx="6858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Line 60"/>
          <p:cNvSpPr>
            <a:spLocks noChangeShapeType="1"/>
          </p:cNvSpPr>
          <p:nvPr/>
        </p:nvSpPr>
        <p:spPr bwMode="auto">
          <a:xfrm>
            <a:off x="6210300" y="3781387"/>
            <a:ext cx="3810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5372100" y="3400387"/>
            <a:ext cx="8382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4838700" y="2028787"/>
            <a:ext cx="8382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3086100" y="2028787"/>
            <a:ext cx="8382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330311" y="3400387"/>
            <a:ext cx="4230966" cy="1588532"/>
            <a:chOff x="2330311" y="3017044"/>
            <a:chExt cx="4230966" cy="1588532"/>
          </a:xfrm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3619500" y="3017044"/>
              <a:ext cx="838200" cy="685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 Box 65"/>
            <p:cNvSpPr txBox="1">
              <a:spLocks noChangeArrowheads="1"/>
            </p:cNvSpPr>
            <p:nvPr/>
          </p:nvSpPr>
          <p:spPr bwMode="auto">
            <a:xfrm>
              <a:off x="2330311" y="4236244"/>
              <a:ext cx="423096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altLang="ko-KR" b="1" dirty="0">
                  <a:solidFill>
                    <a:srgbClr val="FF0000"/>
                  </a:solidFill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This router is no longer needed. Remove!</a:t>
              </a:r>
              <a:endPara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Line 66"/>
            <p:cNvSpPr>
              <a:spLocks noChangeShapeType="1"/>
            </p:cNvSpPr>
            <p:nvPr/>
          </p:nvSpPr>
          <p:spPr bwMode="auto">
            <a:xfrm>
              <a:off x="4076700" y="3702844"/>
              <a:ext cx="76200" cy="5334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6" name="Slide Number Placeholder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9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22" grpId="0" animBg="1"/>
      <p:bldP spid="22" grpId="1" animBg="1"/>
      <p:bldP spid="27" grpId="0" animBg="1"/>
      <p:bldP spid="27" grpId="1" animBg="1"/>
      <p:bldP spid="27" grpId="2" animBg="1"/>
      <p:bldP spid="27" grpId="3" animBg="1"/>
      <p:bldP spid="30" grpId="0" animBg="1"/>
      <p:bldP spid="30" grpId="1" animBg="1"/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Full-mesh i-BGP does not scale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Line 47"/>
          <p:cNvSpPr>
            <a:spLocks noChangeShapeType="1"/>
          </p:cNvSpPr>
          <p:nvPr/>
        </p:nvSpPr>
        <p:spPr bwMode="auto">
          <a:xfrm flipV="1">
            <a:off x="3048000" y="2286930"/>
            <a:ext cx="609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Line 48"/>
          <p:cNvSpPr>
            <a:spLocks noChangeShapeType="1"/>
          </p:cNvSpPr>
          <p:nvPr/>
        </p:nvSpPr>
        <p:spPr bwMode="auto">
          <a:xfrm flipV="1">
            <a:off x="3048000" y="2058330"/>
            <a:ext cx="1143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49"/>
          <p:cNvSpPr>
            <a:spLocks noChangeShapeType="1"/>
          </p:cNvSpPr>
          <p:nvPr/>
        </p:nvSpPr>
        <p:spPr bwMode="auto">
          <a:xfrm flipV="1">
            <a:off x="3048000" y="2058330"/>
            <a:ext cx="17526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Line 50"/>
          <p:cNvSpPr>
            <a:spLocks noChangeShapeType="1"/>
          </p:cNvSpPr>
          <p:nvPr/>
        </p:nvSpPr>
        <p:spPr bwMode="auto">
          <a:xfrm flipV="1">
            <a:off x="3048000" y="2667930"/>
            <a:ext cx="1143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Line 51"/>
          <p:cNvSpPr>
            <a:spLocks noChangeShapeType="1"/>
          </p:cNvSpPr>
          <p:nvPr/>
        </p:nvSpPr>
        <p:spPr bwMode="auto">
          <a:xfrm flipV="1">
            <a:off x="3048000" y="2286930"/>
            <a:ext cx="2209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Line 52"/>
          <p:cNvSpPr>
            <a:spLocks noChangeShapeType="1"/>
          </p:cNvSpPr>
          <p:nvPr/>
        </p:nvSpPr>
        <p:spPr bwMode="auto">
          <a:xfrm flipV="1">
            <a:off x="3048000" y="2667930"/>
            <a:ext cx="1828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ine 53"/>
          <p:cNvSpPr>
            <a:spLocks noChangeShapeType="1"/>
          </p:cNvSpPr>
          <p:nvPr/>
        </p:nvSpPr>
        <p:spPr bwMode="auto">
          <a:xfrm flipV="1">
            <a:off x="3429000" y="2286930"/>
            <a:ext cx="2286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ine 54"/>
          <p:cNvSpPr>
            <a:spLocks noChangeShapeType="1"/>
          </p:cNvSpPr>
          <p:nvPr/>
        </p:nvSpPr>
        <p:spPr bwMode="auto">
          <a:xfrm flipV="1">
            <a:off x="3429000" y="2058330"/>
            <a:ext cx="762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Line 55"/>
          <p:cNvSpPr>
            <a:spLocks noChangeShapeType="1"/>
          </p:cNvSpPr>
          <p:nvPr/>
        </p:nvSpPr>
        <p:spPr bwMode="auto">
          <a:xfrm flipV="1">
            <a:off x="3429000" y="2667930"/>
            <a:ext cx="7620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56"/>
          <p:cNvSpPr>
            <a:spLocks noChangeShapeType="1"/>
          </p:cNvSpPr>
          <p:nvPr/>
        </p:nvSpPr>
        <p:spPr bwMode="auto">
          <a:xfrm flipV="1">
            <a:off x="3429000" y="2058330"/>
            <a:ext cx="1371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57"/>
          <p:cNvSpPr>
            <a:spLocks noChangeShapeType="1"/>
          </p:cNvSpPr>
          <p:nvPr/>
        </p:nvSpPr>
        <p:spPr bwMode="auto">
          <a:xfrm flipV="1">
            <a:off x="3429000" y="2286930"/>
            <a:ext cx="18288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Line 58"/>
          <p:cNvSpPr>
            <a:spLocks noChangeShapeType="1"/>
          </p:cNvSpPr>
          <p:nvPr/>
        </p:nvSpPr>
        <p:spPr bwMode="auto">
          <a:xfrm flipV="1">
            <a:off x="3429000" y="2667930"/>
            <a:ext cx="1447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59"/>
          <p:cNvSpPr>
            <a:spLocks noChangeShapeType="1"/>
          </p:cNvSpPr>
          <p:nvPr/>
        </p:nvSpPr>
        <p:spPr bwMode="auto">
          <a:xfrm flipV="1">
            <a:off x="2590800" y="2286930"/>
            <a:ext cx="10668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60"/>
          <p:cNvSpPr>
            <a:spLocks noChangeShapeType="1"/>
          </p:cNvSpPr>
          <p:nvPr/>
        </p:nvSpPr>
        <p:spPr bwMode="auto">
          <a:xfrm flipV="1">
            <a:off x="2590800" y="2058330"/>
            <a:ext cx="16002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Line 61"/>
          <p:cNvSpPr>
            <a:spLocks noChangeShapeType="1"/>
          </p:cNvSpPr>
          <p:nvPr/>
        </p:nvSpPr>
        <p:spPr bwMode="auto">
          <a:xfrm flipV="1">
            <a:off x="2590800" y="2058330"/>
            <a:ext cx="22098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62"/>
          <p:cNvSpPr>
            <a:spLocks noChangeShapeType="1"/>
          </p:cNvSpPr>
          <p:nvPr/>
        </p:nvSpPr>
        <p:spPr bwMode="auto">
          <a:xfrm flipV="1">
            <a:off x="2590800" y="2286930"/>
            <a:ext cx="2667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Line 63"/>
          <p:cNvSpPr>
            <a:spLocks noChangeShapeType="1"/>
          </p:cNvSpPr>
          <p:nvPr/>
        </p:nvSpPr>
        <p:spPr bwMode="auto">
          <a:xfrm flipV="1">
            <a:off x="2590800" y="2667930"/>
            <a:ext cx="1600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Line 64"/>
          <p:cNvSpPr>
            <a:spLocks noChangeShapeType="1"/>
          </p:cNvSpPr>
          <p:nvPr/>
        </p:nvSpPr>
        <p:spPr bwMode="auto">
          <a:xfrm flipV="1">
            <a:off x="2590800" y="2667930"/>
            <a:ext cx="22860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65"/>
          <p:cNvSpPr>
            <a:spLocks noChangeShapeType="1"/>
          </p:cNvSpPr>
          <p:nvPr/>
        </p:nvSpPr>
        <p:spPr bwMode="auto">
          <a:xfrm flipV="1">
            <a:off x="3200400" y="2286930"/>
            <a:ext cx="4572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66"/>
          <p:cNvSpPr>
            <a:spLocks noChangeShapeType="1"/>
          </p:cNvSpPr>
          <p:nvPr/>
        </p:nvSpPr>
        <p:spPr bwMode="auto">
          <a:xfrm flipV="1">
            <a:off x="3200400" y="2058330"/>
            <a:ext cx="99060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Line 67"/>
          <p:cNvSpPr>
            <a:spLocks noChangeShapeType="1"/>
          </p:cNvSpPr>
          <p:nvPr/>
        </p:nvSpPr>
        <p:spPr bwMode="auto">
          <a:xfrm flipV="1">
            <a:off x="3200400" y="2667930"/>
            <a:ext cx="990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Line 68"/>
          <p:cNvSpPr>
            <a:spLocks noChangeShapeType="1"/>
          </p:cNvSpPr>
          <p:nvPr/>
        </p:nvSpPr>
        <p:spPr bwMode="auto">
          <a:xfrm flipV="1">
            <a:off x="3200400" y="2058330"/>
            <a:ext cx="160020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ine 69"/>
          <p:cNvSpPr>
            <a:spLocks noChangeShapeType="1"/>
          </p:cNvSpPr>
          <p:nvPr/>
        </p:nvSpPr>
        <p:spPr bwMode="auto">
          <a:xfrm flipV="1">
            <a:off x="3200400" y="2667930"/>
            <a:ext cx="16764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Line 70"/>
          <p:cNvSpPr>
            <a:spLocks noChangeShapeType="1"/>
          </p:cNvSpPr>
          <p:nvPr/>
        </p:nvSpPr>
        <p:spPr bwMode="auto">
          <a:xfrm flipV="1">
            <a:off x="3200400" y="2286930"/>
            <a:ext cx="20574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Line 71"/>
          <p:cNvSpPr>
            <a:spLocks noChangeShapeType="1"/>
          </p:cNvSpPr>
          <p:nvPr/>
        </p:nvSpPr>
        <p:spPr bwMode="auto">
          <a:xfrm>
            <a:off x="3200400" y="4572930"/>
            <a:ext cx="2133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72"/>
          <p:cNvSpPr>
            <a:spLocks noChangeShapeType="1"/>
          </p:cNvSpPr>
          <p:nvPr/>
        </p:nvSpPr>
        <p:spPr bwMode="auto">
          <a:xfrm>
            <a:off x="3200400" y="4572930"/>
            <a:ext cx="327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Line 73"/>
          <p:cNvSpPr>
            <a:spLocks noChangeShapeType="1"/>
          </p:cNvSpPr>
          <p:nvPr/>
        </p:nvSpPr>
        <p:spPr bwMode="auto">
          <a:xfrm flipV="1">
            <a:off x="3200400" y="3963330"/>
            <a:ext cx="2133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Line 74"/>
          <p:cNvSpPr>
            <a:spLocks noChangeShapeType="1"/>
          </p:cNvSpPr>
          <p:nvPr/>
        </p:nvSpPr>
        <p:spPr bwMode="auto">
          <a:xfrm flipV="1">
            <a:off x="3200400" y="3734730"/>
            <a:ext cx="2514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Line 75"/>
          <p:cNvSpPr>
            <a:spLocks noChangeShapeType="1"/>
          </p:cNvSpPr>
          <p:nvPr/>
        </p:nvSpPr>
        <p:spPr bwMode="auto">
          <a:xfrm flipV="1">
            <a:off x="3200400" y="3810930"/>
            <a:ext cx="3124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Line 76"/>
          <p:cNvSpPr>
            <a:spLocks noChangeShapeType="1"/>
          </p:cNvSpPr>
          <p:nvPr/>
        </p:nvSpPr>
        <p:spPr bwMode="auto">
          <a:xfrm flipV="1">
            <a:off x="3429000" y="3734730"/>
            <a:ext cx="2209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Line 77"/>
          <p:cNvSpPr>
            <a:spLocks noChangeShapeType="1"/>
          </p:cNvSpPr>
          <p:nvPr/>
        </p:nvSpPr>
        <p:spPr bwMode="auto">
          <a:xfrm>
            <a:off x="3429000" y="3887130"/>
            <a:ext cx="1828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Line 78"/>
          <p:cNvSpPr>
            <a:spLocks noChangeShapeType="1"/>
          </p:cNvSpPr>
          <p:nvPr/>
        </p:nvSpPr>
        <p:spPr bwMode="auto">
          <a:xfrm flipV="1">
            <a:off x="3429000" y="3810930"/>
            <a:ext cx="2895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Line 79"/>
          <p:cNvSpPr>
            <a:spLocks noChangeShapeType="1"/>
          </p:cNvSpPr>
          <p:nvPr/>
        </p:nvSpPr>
        <p:spPr bwMode="auto">
          <a:xfrm>
            <a:off x="3429000" y="3887130"/>
            <a:ext cx="1828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Line 80"/>
          <p:cNvSpPr>
            <a:spLocks noChangeShapeType="1"/>
          </p:cNvSpPr>
          <p:nvPr/>
        </p:nvSpPr>
        <p:spPr bwMode="auto">
          <a:xfrm>
            <a:off x="3429000" y="3887130"/>
            <a:ext cx="3048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Line 81"/>
          <p:cNvSpPr>
            <a:spLocks noChangeShapeType="1"/>
          </p:cNvSpPr>
          <p:nvPr/>
        </p:nvSpPr>
        <p:spPr bwMode="auto">
          <a:xfrm>
            <a:off x="3048000" y="3506130"/>
            <a:ext cx="2590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Line 82"/>
          <p:cNvSpPr>
            <a:spLocks noChangeShapeType="1"/>
          </p:cNvSpPr>
          <p:nvPr/>
        </p:nvSpPr>
        <p:spPr bwMode="auto">
          <a:xfrm>
            <a:off x="3048000" y="3506130"/>
            <a:ext cx="3276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Line 83"/>
          <p:cNvSpPr>
            <a:spLocks noChangeShapeType="1"/>
          </p:cNvSpPr>
          <p:nvPr/>
        </p:nvSpPr>
        <p:spPr bwMode="auto">
          <a:xfrm>
            <a:off x="3048000" y="3506130"/>
            <a:ext cx="2286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Line 84"/>
          <p:cNvSpPr>
            <a:spLocks noChangeShapeType="1"/>
          </p:cNvSpPr>
          <p:nvPr/>
        </p:nvSpPr>
        <p:spPr bwMode="auto">
          <a:xfrm>
            <a:off x="3048000" y="3506130"/>
            <a:ext cx="2286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Line 85"/>
          <p:cNvSpPr>
            <a:spLocks noChangeShapeType="1"/>
          </p:cNvSpPr>
          <p:nvPr/>
        </p:nvSpPr>
        <p:spPr bwMode="auto">
          <a:xfrm>
            <a:off x="3124200" y="3582330"/>
            <a:ext cx="3352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Line 86"/>
          <p:cNvSpPr>
            <a:spLocks noChangeShapeType="1"/>
          </p:cNvSpPr>
          <p:nvPr/>
        </p:nvSpPr>
        <p:spPr bwMode="auto">
          <a:xfrm>
            <a:off x="2590800" y="4039530"/>
            <a:ext cx="2667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Line 87"/>
          <p:cNvSpPr>
            <a:spLocks noChangeShapeType="1"/>
          </p:cNvSpPr>
          <p:nvPr/>
        </p:nvSpPr>
        <p:spPr bwMode="auto">
          <a:xfrm flipV="1">
            <a:off x="2590800" y="3963330"/>
            <a:ext cx="2667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Line 88"/>
          <p:cNvSpPr>
            <a:spLocks noChangeShapeType="1"/>
          </p:cNvSpPr>
          <p:nvPr/>
        </p:nvSpPr>
        <p:spPr bwMode="auto">
          <a:xfrm flipV="1">
            <a:off x="2590800" y="3734730"/>
            <a:ext cx="3124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Line 89"/>
          <p:cNvSpPr>
            <a:spLocks noChangeShapeType="1"/>
          </p:cNvSpPr>
          <p:nvPr/>
        </p:nvSpPr>
        <p:spPr bwMode="auto">
          <a:xfrm>
            <a:off x="2590800" y="4039530"/>
            <a:ext cx="3810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Line 90"/>
          <p:cNvSpPr>
            <a:spLocks noChangeShapeType="1"/>
          </p:cNvSpPr>
          <p:nvPr/>
        </p:nvSpPr>
        <p:spPr bwMode="auto">
          <a:xfrm flipV="1">
            <a:off x="2590800" y="3810930"/>
            <a:ext cx="3810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Line 91"/>
          <p:cNvSpPr>
            <a:spLocks noChangeShapeType="1"/>
          </p:cNvSpPr>
          <p:nvPr/>
        </p:nvSpPr>
        <p:spPr bwMode="auto">
          <a:xfrm flipH="1" flipV="1">
            <a:off x="5257800" y="2286930"/>
            <a:ext cx="11430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Line 92"/>
          <p:cNvSpPr>
            <a:spLocks noChangeShapeType="1"/>
          </p:cNvSpPr>
          <p:nvPr/>
        </p:nvSpPr>
        <p:spPr bwMode="auto">
          <a:xfrm flipH="1" flipV="1">
            <a:off x="4800600" y="2058330"/>
            <a:ext cx="1600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Line 93"/>
          <p:cNvSpPr>
            <a:spLocks noChangeShapeType="1"/>
          </p:cNvSpPr>
          <p:nvPr/>
        </p:nvSpPr>
        <p:spPr bwMode="auto">
          <a:xfrm flipH="1" flipV="1">
            <a:off x="4191000" y="2058330"/>
            <a:ext cx="22098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Line 94"/>
          <p:cNvSpPr>
            <a:spLocks noChangeShapeType="1"/>
          </p:cNvSpPr>
          <p:nvPr/>
        </p:nvSpPr>
        <p:spPr bwMode="auto">
          <a:xfrm flipH="1" flipV="1">
            <a:off x="3657600" y="2286930"/>
            <a:ext cx="2667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Line 95"/>
          <p:cNvSpPr>
            <a:spLocks noChangeShapeType="1"/>
          </p:cNvSpPr>
          <p:nvPr/>
        </p:nvSpPr>
        <p:spPr bwMode="auto">
          <a:xfrm flipH="1" flipV="1">
            <a:off x="4876800" y="2667930"/>
            <a:ext cx="1524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Line 96"/>
          <p:cNvSpPr>
            <a:spLocks noChangeShapeType="1"/>
          </p:cNvSpPr>
          <p:nvPr/>
        </p:nvSpPr>
        <p:spPr bwMode="auto">
          <a:xfrm flipH="1" flipV="1">
            <a:off x="4343400" y="2667930"/>
            <a:ext cx="2057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Line 97"/>
          <p:cNvSpPr>
            <a:spLocks noChangeShapeType="1"/>
          </p:cNvSpPr>
          <p:nvPr/>
        </p:nvSpPr>
        <p:spPr bwMode="auto">
          <a:xfrm flipH="1" flipV="1">
            <a:off x="5257800" y="2286930"/>
            <a:ext cx="4572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Line 98"/>
          <p:cNvSpPr>
            <a:spLocks noChangeShapeType="1"/>
          </p:cNvSpPr>
          <p:nvPr/>
        </p:nvSpPr>
        <p:spPr bwMode="auto">
          <a:xfrm flipH="1" flipV="1">
            <a:off x="4800600" y="2058330"/>
            <a:ext cx="914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Line 99"/>
          <p:cNvSpPr>
            <a:spLocks noChangeShapeType="1"/>
          </p:cNvSpPr>
          <p:nvPr/>
        </p:nvSpPr>
        <p:spPr bwMode="auto">
          <a:xfrm flipH="1" flipV="1">
            <a:off x="4876800" y="2667930"/>
            <a:ext cx="838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Line 100"/>
          <p:cNvSpPr>
            <a:spLocks noChangeShapeType="1"/>
          </p:cNvSpPr>
          <p:nvPr/>
        </p:nvSpPr>
        <p:spPr bwMode="auto">
          <a:xfrm flipH="1" flipV="1">
            <a:off x="4191000" y="2058330"/>
            <a:ext cx="15240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Line 101"/>
          <p:cNvSpPr>
            <a:spLocks noChangeShapeType="1"/>
          </p:cNvSpPr>
          <p:nvPr/>
        </p:nvSpPr>
        <p:spPr bwMode="auto">
          <a:xfrm flipH="1" flipV="1">
            <a:off x="4267200" y="2591730"/>
            <a:ext cx="1447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Line 102"/>
          <p:cNvSpPr>
            <a:spLocks noChangeShapeType="1"/>
          </p:cNvSpPr>
          <p:nvPr/>
        </p:nvSpPr>
        <p:spPr bwMode="auto">
          <a:xfrm flipH="1" flipV="1">
            <a:off x="3657600" y="2286930"/>
            <a:ext cx="2057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Line 103"/>
          <p:cNvSpPr>
            <a:spLocks noChangeShapeType="1"/>
          </p:cNvSpPr>
          <p:nvPr/>
        </p:nvSpPr>
        <p:spPr bwMode="auto">
          <a:xfrm flipH="1" flipV="1">
            <a:off x="5257800" y="2286930"/>
            <a:ext cx="12192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Line 104"/>
          <p:cNvSpPr>
            <a:spLocks noChangeShapeType="1"/>
          </p:cNvSpPr>
          <p:nvPr/>
        </p:nvSpPr>
        <p:spPr bwMode="auto">
          <a:xfrm flipH="1" flipV="1">
            <a:off x="4800600" y="2058330"/>
            <a:ext cx="167640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Line 105"/>
          <p:cNvSpPr>
            <a:spLocks noChangeShapeType="1"/>
          </p:cNvSpPr>
          <p:nvPr/>
        </p:nvSpPr>
        <p:spPr bwMode="auto">
          <a:xfrm flipH="1" flipV="1">
            <a:off x="4876800" y="2667930"/>
            <a:ext cx="1600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Line 106"/>
          <p:cNvSpPr>
            <a:spLocks noChangeShapeType="1"/>
          </p:cNvSpPr>
          <p:nvPr/>
        </p:nvSpPr>
        <p:spPr bwMode="auto">
          <a:xfrm flipH="1" flipV="1">
            <a:off x="4267200" y="2058330"/>
            <a:ext cx="220980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Line 107"/>
          <p:cNvSpPr>
            <a:spLocks noChangeShapeType="1"/>
          </p:cNvSpPr>
          <p:nvPr/>
        </p:nvSpPr>
        <p:spPr bwMode="auto">
          <a:xfrm flipH="1" flipV="1">
            <a:off x="4343400" y="2667930"/>
            <a:ext cx="2133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Line 108"/>
          <p:cNvSpPr>
            <a:spLocks noChangeShapeType="1"/>
          </p:cNvSpPr>
          <p:nvPr/>
        </p:nvSpPr>
        <p:spPr bwMode="auto">
          <a:xfrm flipH="1" flipV="1">
            <a:off x="3657600" y="2286930"/>
            <a:ext cx="281940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Line 109"/>
          <p:cNvSpPr>
            <a:spLocks noChangeShapeType="1"/>
          </p:cNvSpPr>
          <p:nvPr/>
        </p:nvSpPr>
        <p:spPr bwMode="auto">
          <a:xfrm flipH="1" flipV="1">
            <a:off x="5257800" y="2286930"/>
            <a:ext cx="76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Line 110"/>
          <p:cNvSpPr>
            <a:spLocks noChangeShapeType="1"/>
          </p:cNvSpPr>
          <p:nvPr/>
        </p:nvSpPr>
        <p:spPr bwMode="auto">
          <a:xfrm flipH="1" flipV="1">
            <a:off x="4800600" y="2058330"/>
            <a:ext cx="5334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Line 111"/>
          <p:cNvSpPr>
            <a:spLocks noChangeShapeType="1"/>
          </p:cNvSpPr>
          <p:nvPr/>
        </p:nvSpPr>
        <p:spPr bwMode="auto">
          <a:xfrm flipH="1" flipV="1">
            <a:off x="4876800" y="2667930"/>
            <a:ext cx="457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Line 112"/>
          <p:cNvSpPr>
            <a:spLocks noChangeShapeType="1"/>
          </p:cNvSpPr>
          <p:nvPr/>
        </p:nvSpPr>
        <p:spPr bwMode="auto">
          <a:xfrm flipH="1" flipV="1">
            <a:off x="4191000" y="2058330"/>
            <a:ext cx="11430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Line 113"/>
          <p:cNvSpPr>
            <a:spLocks noChangeShapeType="1"/>
          </p:cNvSpPr>
          <p:nvPr/>
        </p:nvSpPr>
        <p:spPr bwMode="auto">
          <a:xfrm flipH="1" flipV="1">
            <a:off x="4343400" y="2667930"/>
            <a:ext cx="990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Line 114"/>
          <p:cNvSpPr>
            <a:spLocks noChangeShapeType="1"/>
          </p:cNvSpPr>
          <p:nvPr/>
        </p:nvSpPr>
        <p:spPr bwMode="auto">
          <a:xfrm flipH="1" flipV="1">
            <a:off x="3657600" y="2286930"/>
            <a:ext cx="16764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Line 115"/>
          <p:cNvSpPr>
            <a:spLocks noChangeShapeType="1"/>
          </p:cNvSpPr>
          <p:nvPr/>
        </p:nvSpPr>
        <p:spPr bwMode="auto">
          <a:xfrm flipH="1" flipV="1">
            <a:off x="4876800" y="2667930"/>
            <a:ext cx="381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Line 116"/>
          <p:cNvSpPr>
            <a:spLocks noChangeShapeType="1"/>
          </p:cNvSpPr>
          <p:nvPr/>
        </p:nvSpPr>
        <p:spPr bwMode="auto">
          <a:xfrm flipH="1" flipV="1">
            <a:off x="4343400" y="2667930"/>
            <a:ext cx="914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Line 117"/>
          <p:cNvSpPr>
            <a:spLocks noChangeShapeType="1"/>
          </p:cNvSpPr>
          <p:nvPr/>
        </p:nvSpPr>
        <p:spPr bwMode="auto">
          <a:xfrm flipH="1" flipV="1">
            <a:off x="3657600" y="2286930"/>
            <a:ext cx="16002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Line 118"/>
          <p:cNvSpPr>
            <a:spLocks noChangeShapeType="1"/>
          </p:cNvSpPr>
          <p:nvPr/>
        </p:nvSpPr>
        <p:spPr bwMode="auto">
          <a:xfrm flipH="1" flipV="1">
            <a:off x="4267200" y="2058330"/>
            <a:ext cx="99060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Line 119"/>
          <p:cNvSpPr>
            <a:spLocks noChangeShapeType="1"/>
          </p:cNvSpPr>
          <p:nvPr/>
        </p:nvSpPr>
        <p:spPr bwMode="auto">
          <a:xfrm flipV="1">
            <a:off x="5257800" y="228693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Line 120"/>
          <p:cNvSpPr>
            <a:spLocks noChangeShapeType="1"/>
          </p:cNvSpPr>
          <p:nvPr/>
        </p:nvSpPr>
        <p:spPr bwMode="auto">
          <a:xfrm flipH="1" flipV="1">
            <a:off x="4800600" y="2058330"/>
            <a:ext cx="45720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Line 122"/>
          <p:cNvSpPr>
            <a:spLocks noChangeShapeType="1"/>
          </p:cNvSpPr>
          <p:nvPr/>
        </p:nvSpPr>
        <p:spPr bwMode="auto">
          <a:xfrm>
            <a:off x="2590800" y="403953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Line 123"/>
          <p:cNvSpPr>
            <a:spLocks noChangeShapeType="1"/>
          </p:cNvSpPr>
          <p:nvPr/>
        </p:nvSpPr>
        <p:spPr bwMode="auto">
          <a:xfrm flipV="1">
            <a:off x="2514600" y="388713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Line 124"/>
          <p:cNvSpPr>
            <a:spLocks noChangeShapeType="1"/>
          </p:cNvSpPr>
          <p:nvPr/>
        </p:nvSpPr>
        <p:spPr bwMode="auto">
          <a:xfrm flipV="1">
            <a:off x="2590800" y="365853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Line 125"/>
          <p:cNvSpPr>
            <a:spLocks noChangeShapeType="1"/>
          </p:cNvSpPr>
          <p:nvPr/>
        </p:nvSpPr>
        <p:spPr bwMode="auto">
          <a:xfrm flipH="1" flipV="1">
            <a:off x="3048000" y="3506130"/>
            <a:ext cx="152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Line 126"/>
          <p:cNvSpPr>
            <a:spLocks noChangeShapeType="1"/>
          </p:cNvSpPr>
          <p:nvPr/>
        </p:nvSpPr>
        <p:spPr bwMode="auto">
          <a:xfrm flipV="1">
            <a:off x="3200400" y="388713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Line 131"/>
          <p:cNvSpPr>
            <a:spLocks noChangeShapeType="1"/>
          </p:cNvSpPr>
          <p:nvPr/>
        </p:nvSpPr>
        <p:spPr bwMode="auto">
          <a:xfrm flipH="1" flipV="1">
            <a:off x="3048000" y="350613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Line 132"/>
          <p:cNvSpPr>
            <a:spLocks noChangeShapeType="1"/>
          </p:cNvSpPr>
          <p:nvPr/>
        </p:nvSpPr>
        <p:spPr bwMode="auto">
          <a:xfrm flipH="1">
            <a:off x="2590800" y="396333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Line 133"/>
          <p:cNvSpPr>
            <a:spLocks noChangeShapeType="1"/>
          </p:cNvSpPr>
          <p:nvPr/>
        </p:nvSpPr>
        <p:spPr bwMode="auto">
          <a:xfrm flipH="1" flipV="1">
            <a:off x="6400800" y="3810930"/>
            <a:ext cx="76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Line 134"/>
          <p:cNvSpPr>
            <a:spLocks noChangeShapeType="1"/>
          </p:cNvSpPr>
          <p:nvPr/>
        </p:nvSpPr>
        <p:spPr bwMode="auto">
          <a:xfrm flipH="1" flipV="1">
            <a:off x="5715000" y="3734730"/>
            <a:ext cx="762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Line 135"/>
          <p:cNvSpPr>
            <a:spLocks noChangeShapeType="1"/>
          </p:cNvSpPr>
          <p:nvPr/>
        </p:nvSpPr>
        <p:spPr bwMode="auto">
          <a:xfrm flipH="1" flipV="1">
            <a:off x="5334000" y="3887130"/>
            <a:ext cx="1143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Line 136"/>
          <p:cNvSpPr>
            <a:spLocks noChangeShapeType="1"/>
          </p:cNvSpPr>
          <p:nvPr/>
        </p:nvSpPr>
        <p:spPr bwMode="auto">
          <a:xfrm flipH="1">
            <a:off x="5257800" y="4572930"/>
            <a:ext cx="1219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Line 137"/>
          <p:cNvSpPr>
            <a:spLocks noChangeShapeType="1"/>
          </p:cNvSpPr>
          <p:nvPr/>
        </p:nvSpPr>
        <p:spPr bwMode="auto">
          <a:xfrm flipH="1">
            <a:off x="5257800" y="381093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Line 138"/>
          <p:cNvSpPr>
            <a:spLocks noChangeShapeType="1"/>
          </p:cNvSpPr>
          <p:nvPr/>
        </p:nvSpPr>
        <p:spPr bwMode="auto">
          <a:xfrm flipH="1" flipV="1">
            <a:off x="5638800" y="3734730"/>
            <a:ext cx="685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Line 139"/>
          <p:cNvSpPr>
            <a:spLocks noChangeShapeType="1"/>
          </p:cNvSpPr>
          <p:nvPr/>
        </p:nvSpPr>
        <p:spPr bwMode="auto">
          <a:xfrm flipH="1">
            <a:off x="5257800" y="3810930"/>
            <a:ext cx="1066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Line 140"/>
          <p:cNvSpPr>
            <a:spLocks noChangeShapeType="1"/>
          </p:cNvSpPr>
          <p:nvPr/>
        </p:nvSpPr>
        <p:spPr bwMode="auto">
          <a:xfrm>
            <a:off x="3733800" y="228693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Line 141"/>
          <p:cNvSpPr>
            <a:spLocks noChangeShapeType="1"/>
          </p:cNvSpPr>
          <p:nvPr/>
        </p:nvSpPr>
        <p:spPr bwMode="auto">
          <a:xfrm>
            <a:off x="3733800" y="2286930"/>
            <a:ext cx="1143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Line 142"/>
          <p:cNvSpPr>
            <a:spLocks noChangeShapeType="1"/>
          </p:cNvSpPr>
          <p:nvPr/>
        </p:nvSpPr>
        <p:spPr bwMode="auto">
          <a:xfrm>
            <a:off x="3810000" y="228693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Line 143"/>
          <p:cNvSpPr>
            <a:spLocks noChangeShapeType="1"/>
          </p:cNvSpPr>
          <p:nvPr/>
        </p:nvSpPr>
        <p:spPr bwMode="auto">
          <a:xfrm flipV="1">
            <a:off x="3810000" y="205833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Line 144"/>
          <p:cNvSpPr>
            <a:spLocks noChangeShapeType="1"/>
          </p:cNvSpPr>
          <p:nvPr/>
        </p:nvSpPr>
        <p:spPr bwMode="auto">
          <a:xfrm flipV="1">
            <a:off x="3810000" y="2058330"/>
            <a:ext cx="990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Line 146"/>
          <p:cNvSpPr>
            <a:spLocks noChangeShapeType="1"/>
          </p:cNvSpPr>
          <p:nvPr/>
        </p:nvSpPr>
        <p:spPr bwMode="auto">
          <a:xfrm>
            <a:off x="4191000" y="205833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Line 147"/>
          <p:cNvSpPr>
            <a:spLocks noChangeShapeType="1"/>
          </p:cNvSpPr>
          <p:nvPr/>
        </p:nvSpPr>
        <p:spPr bwMode="auto">
          <a:xfrm>
            <a:off x="4191000" y="205833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Line 148"/>
          <p:cNvSpPr>
            <a:spLocks noChangeShapeType="1"/>
          </p:cNvSpPr>
          <p:nvPr/>
        </p:nvSpPr>
        <p:spPr bwMode="auto">
          <a:xfrm>
            <a:off x="4191000" y="205833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Line 149"/>
          <p:cNvSpPr>
            <a:spLocks noChangeShapeType="1"/>
          </p:cNvSpPr>
          <p:nvPr/>
        </p:nvSpPr>
        <p:spPr bwMode="auto">
          <a:xfrm>
            <a:off x="4191000" y="205833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Line 150"/>
          <p:cNvSpPr>
            <a:spLocks noChangeShapeType="1"/>
          </p:cNvSpPr>
          <p:nvPr/>
        </p:nvSpPr>
        <p:spPr bwMode="auto">
          <a:xfrm>
            <a:off x="4800600" y="205833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Line 151"/>
          <p:cNvSpPr>
            <a:spLocks noChangeShapeType="1"/>
          </p:cNvSpPr>
          <p:nvPr/>
        </p:nvSpPr>
        <p:spPr bwMode="auto">
          <a:xfrm>
            <a:off x="4800600" y="205833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Line 152"/>
          <p:cNvSpPr>
            <a:spLocks noChangeShapeType="1"/>
          </p:cNvSpPr>
          <p:nvPr/>
        </p:nvSpPr>
        <p:spPr bwMode="auto">
          <a:xfrm flipH="1">
            <a:off x="4343400" y="205833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5" name="Picture 104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9633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105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4967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106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4299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107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38109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108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5729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109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967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110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6585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11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871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Picture 112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6585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113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45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14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297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115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8297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116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075" y="21345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117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5155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118" descr="no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5530"/>
            <a:ext cx="3651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" name="Oval 119"/>
          <p:cNvSpPr>
            <a:spLocks noChangeArrowheads="1"/>
          </p:cNvSpPr>
          <p:nvPr/>
        </p:nvSpPr>
        <p:spPr bwMode="auto">
          <a:xfrm>
            <a:off x="3352800" y="1501118"/>
            <a:ext cx="2286000" cy="15240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Oval 120"/>
          <p:cNvSpPr>
            <a:spLocks noChangeArrowheads="1"/>
          </p:cNvSpPr>
          <p:nvPr/>
        </p:nvSpPr>
        <p:spPr bwMode="auto">
          <a:xfrm>
            <a:off x="2133600" y="3350555"/>
            <a:ext cx="1752600" cy="1698625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Oval 121"/>
          <p:cNvSpPr>
            <a:spLocks noChangeArrowheads="1"/>
          </p:cNvSpPr>
          <p:nvPr/>
        </p:nvSpPr>
        <p:spPr bwMode="auto">
          <a:xfrm>
            <a:off x="4648200" y="3372780"/>
            <a:ext cx="2362200" cy="16764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Text Box 124"/>
          <p:cNvSpPr txBox="1">
            <a:spLocks noChangeArrowheads="1"/>
          </p:cNvSpPr>
          <p:nvPr/>
        </p:nvSpPr>
        <p:spPr bwMode="auto">
          <a:xfrm>
            <a:off x="4114800" y="1501118"/>
            <a:ext cx="7553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80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City 1</a:t>
            </a:r>
            <a:endParaRPr 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 Box 125"/>
          <p:cNvSpPr txBox="1">
            <a:spLocks noChangeArrowheads="1"/>
          </p:cNvSpPr>
          <p:nvPr/>
        </p:nvSpPr>
        <p:spPr bwMode="auto">
          <a:xfrm>
            <a:off x="2590800" y="4676118"/>
            <a:ext cx="7553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80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City 2</a:t>
            </a:r>
            <a:endParaRPr 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 Box 126"/>
          <p:cNvSpPr txBox="1">
            <a:spLocks noChangeArrowheads="1"/>
          </p:cNvSpPr>
          <p:nvPr/>
        </p:nvSpPr>
        <p:spPr bwMode="auto">
          <a:xfrm>
            <a:off x="5562600" y="4676118"/>
            <a:ext cx="7553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80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City 3</a:t>
            </a:r>
            <a:endParaRPr 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Rectangle 125"/>
          <p:cNvSpPr>
            <a:spLocks/>
          </p:cNvSpPr>
          <p:nvPr/>
        </p:nvSpPr>
        <p:spPr bwMode="auto">
          <a:xfrm>
            <a:off x="457200" y="5229200"/>
            <a:ext cx="8229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marL="342900" indent="-342900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Large ISPs have hundreds or even more than a thousand routers internally</a:t>
            </a:r>
            <a:endParaRPr lang="en-US" altLang="ko-KR" sz="20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Full mesh leads to a high cost in provisioning</a:t>
            </a:r>
            <a:endParaRPr lang="en-US" altLang="ko-KR" sz="20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marL="742950" lvl="1" indent="-285750" algn="l" eaLnBrk="0" hangingPunct="0">
              <a:spcBef>
                <a:spcPct val="20000"/>
              </a:spcBef>
              <a:buFont typeface="Arial" charset="0"/>
              <a:buChar char="–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Adding or removing a router requires reconfigurations of all other routers</a:t>
            </a:r>
          </a:p>
        </p:txBody>
      </p:sp>
      <p:sp>
        <p:nvSpPr>
          <p:cNvPr id="127" name="Slide Number Placeholder 1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6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Line 137"/>
          <p:cNvSpPr>
            <a:spLocks noChangeShapeType="1"/>
          </p:cNvSpPr>
          <p:nvPr/>
        </p:nvSpPr>
        <p:spPr bwMode="auto">
          <a:xfrm flipH="1">
            <a:off x="5257800" y="3849030"/>
            <a:ext cx="563561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9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Addressing the scalability problem of full-mesh </a:t>
            </a:r>
            <a:r>
              <a:rPr lang="en-US" altLang="ko-KR" sz="28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i-BGP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3826"/>
            <a:ext cx="8229600" cy="4272338"/>
          </a:xfrm>
        </p:spPr>
        <p:txBody>
          <a:bodyPr>
            <a:normAutofit/>
          </a:bodyPr>
          <a:lstStyle/>
          <a:p>
            <a:r>
              <a:rPr lang="en-US" altLang="ko-KR" sz="24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Two solutions are suggested in 1996</a:t>
            </a:r>
          </a:p>
          <a:p>
            <a:pPr lvl="1"/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 confederations (RFC 1965)</a:t>
            </a:r>
          </a:p>
          <a:p>
            <a:pPr lvl="1"/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Route reflection (RFC 1966)</a:t>
            </a:r>
          </a:p>
          <a:p>
            <a:endParaRPr lang="en-US" altLang="ko-KR" sz="24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work focuses on route reflection</a:t>
            </a:r>
            <a:endParaRPr lang="en-US" altLang="ko-KR" sz="24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lvl="1"/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ominant solution</a:t>
            </a:r>
            <a:endParaRPr lang="en-US" altLang="ko-KR" sz="20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lvl="1"/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Main </a:t>
            </a:r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concerns shared </a:t>
            </a:r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with </a:t>
            </a:r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 confederation</a:t>
            </a:r>
            <a:endParaRPr lang="en-US" altLang="ko-KR" sz="20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lvl="2"/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Path diversity reduction</a:t>
            </a:r>
          </a:p>
          <a:p>
            <a:pPr lvl="2"/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Convergence delay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3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Route reflection solves scalability problem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935288" y="5378968"/>
            <a:ext cx="283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latinLnBrk="1"/>
            <a:r>
              <a:rPr kumimoji="1" lang="en-US" altLang="ko-KR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Total number of sessions = </a:t>
            </a:r>
            <a:r>
              <a:rPr kumimoji="1" lang="en-US" altLang="ko-KR" b="1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4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600200" y="5759968"/>
            <a:ext cx="63588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latinLnBrk="1"/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Number of </a:t>
            </a:r>
            <a:r>
              <a:rPr kumimoji="1" lang="en-US" altLang="ko-KR" i="1" u="sng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additional</a:t>
            </a:r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sessions for an additional </a:t>
            </a:r>
            <a:r>
              <a:rPr kumimoji="1" lang="en-US" altLang="ko-KR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i-BGP router </a:t>
            </a:r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= </a:t>
            </a:r>
            <a:r>
              <a:rPr kumimoji="1" lang="en-US" altLang="ko-KR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1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43175" y="4997968"/>
            <a:ext cx="3781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latinLnBrk="1"/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Total number of </a:t>
            </a:r>
            <a:r>
              <a:rPr kumimoji="1" lang="en-US" altLang="ko-KR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i-BGP routers </a:t>
            </a:r>
            <a:r>
              <a:rPr kumimoji="1" lang="en-US" altLang="ko-KR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= </a:t>
            </a:r>
            <a:r>
              <a:rPr kumimoji="1" lang="en-US" altLang="ko-KR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5 = N</a:t>
            </a:r>
          </a:p>
        </p:txBody>
      </p:sp>
      <p:sp>
        <p:nvSpPr>
          <p:cNvPr id="8" name="Cloud"/>
          <p:cNvSpPr>
            <a:spLocks noChangeAspect="1" noEditPoints="1" noChangeArrowheads="1"/>
          </p:cNvSpPr>
          <p:nvPr/>
        </p:nvSpPr>
        <p:spPr bwMode="auto">
          <a:xfrm>
            <a:off x="2362200" y="1548506"/>
            <a:ext cx="4191000" cy="293211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419" y="3484533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94619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66219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2" y="2320713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>
            <a:grpSpLocks/>
          </p:cNvGrpSpPr>
          <p:nvPr/>
        </p:nvGrpSpPr>
        <p:grpSpPr bwMode="auto">
          <a:xfrm rot="663157">
            <a:off x="5791200" y="3986906"/>
            <a:ext cx="609600" cy="427038"/>
            <a:chOff x="3024" y="2304"/>
            <a:chExt cx="384" cy="269"/>
          </a:xfrm>
        </p:grpSpPr>
        <p:sp>
          <p:nvSpPr>
            <p:cNvPr id="40" name="Line 48"/>
            <p:cNvSpPr>
              <a:spLocks noChangeShapeType="1"/>
            </p:cNvSpPr>
            <p:nvPr/>
          </p:nvSpPr>
          <p:spPr bwMode="auto">
            <a:xfrm rot="-300000" flipH="1" flipV="1">
              <a:off x="3216" y="2304"/>
              <a:ext cx="192" cy="96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Text Box 49"/>
            <p:cNvSpPr txBox="1">
              <a:spLocks noChangeArrowheads="1"/>
            </p:cNvSpPr>
            <p:nvPr/>
          </p:nvSpPr>
          <p:spPr bwMode="auto">
            <a:xfrm>
              <a:off x="3024" y="2400"/>
              <a:ext cx="116" cy="173"/>
            </a:xfrm>
            <a:prstGeom prst="rect">
              <a:avLst/>
            </a:prstGeom>
            <a:noFill/>
            <a:ln w="444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 eaLnBrk="1" hangingPunct="1"/>
              <a:endParaRPr lang="en-US" sz="12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Text Box 50"/>
          <p:cNvSpPr txBox="1">
            <a:spLocks noChangeArrowheads="1"/>
          </p:cNvSpPr>
          <p:nvPr/>
        </p:nvSpPr>
        <p:spPr bwMode="auto">
          <a:xfrm>
            <a:off x="2710715" y="3335385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Line 52"/>
          <p:cNvSpPr>
            <a:spLocks noChangeShapeType="1"/>
          </p:cNvSpPr>
          <p:nvPr/>
        </p:nvSpPr>
        <p:spPr bwMode="auto">
          <a:xfrm>
            <a:off x="6089938" y="3741416"/>
            <a:ext cx="615662" cy="39789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Cloud"/>
          <p:cNvSpPr>
            <a:spLocks noChangeAspect="1" noEditPoints="1" noChangeArrowheads="1"/>
          </p:cNvSpPr>
          <p:nvPr/>
        </p:nvSpPr>
        <p:spPr bwMode="auto">
          <a:xfrm>
            <a:off x="6629400" y="3477322"/>
            <a:ext cx="1600200" cy="11191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 Box 54"/>
          <p:cNvSpPr txBox="1">
            <a:spLocks noChangeArrowheads="1"/>
          </p:cNvSpPr>
          <p:nvPr/>
        </p:nvSpPr>
        <p:spPr bwMode="auto">
          <a:xfrm>
            <a:off x="7034462" y="3819811"/>
            <a:ext cx="732893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AS2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 descr="rr copy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2904231"/>
            <a:ext cx="40163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ine 61"/>
          <p:cNvSpPr>
            <a:spLocks noChangeShapeType="1"/>
          </p:cNvSpPr>
          <p:nvPr/>
        </p:nvSpPr>
        <p:spPr bwMode="auto">
          <a:xfrm flipH="1" flipV="1">
            <a:off x="4724400" y="3148706"/>
            <a:ext cx="1049338" cy="381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62"/>
          <p:cNvSpPr>
            <a:spLocks noChangeShapeType="1"/>
          </p:cNvSpPr>
          <p:nvPr/>
        </p:nvSpPr>
        <p:spPr bwMode="auto">
          <a:xfrm flipH="1" flipV="1">
            <a:off x="3752176" y="2539106"/>
            <a:ext cx="667424" cy="457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Line 63"/>
          <p:cNvSpPr>
            <a:spLocks noChangeShapeType="1"/>
          </p:cNvSpPr>
          <p:nvPr/>
        </p:nvSpPr>
        <p:spPr bwMode="auto">
          <a:xfrm flipH="1">
            <a:off x="4191000" y="3148706"/>
            <a:ext cx="381000" cy="457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64"/>
          <p:cNvSpPr>
            <a:spLocks noChangeShapeType="1"/>
          </p:cNvSpPr>
          <p:nvPr/>
        </p:nvSpPr>
        <p:spPr bwMode="auto">
          <a:xfrm flipH="1">
            <a:off x="4724400" y="2462906"/>
            <a:ext cx="457200" cy="5334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Line 68"/>
          <p:cNvSpPr>
            <a:spLocks noChangeShapeType="1"/>
          </p:cNvSpPr>
          <p:nvPr/>
        </p:nvSpPr>
        <p:spPr bwMode="auto">
          <a:xfrm rot="21480000" flipH="1" flipV="1">
            <a:off x="5027083" y="3147664"/>
            <a:ext cx="532174" cy="200889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3962400" y="2462906"/>
            <a:ext cx="990600" cy="1066800"/>
            <a:chOff x="2400" y="1488"/>
            <a:chExt cx="624" cy="672"/>
          </a:xfrm>
        </p:grpSpPr>
        <p:sp>
          <p:nvSpPr>
            <p:cNvPr id="34" name="Line 69"/>
            <p:cNvSpPr>
              <a:spLocks noChangeShapeType="1"/>
            </p:cNvSpPr>
            <p:nvPr/>
          </p:nvSpPr>
          <p:spPr bwMode="auto">
            <a:xfrm flipV="1">
              <a:off x="2880" y="1488"/>
              <a:ext cx="144" cy="192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Line 70"/>
            <p:cNvSpPr>
              <a:spLocks noChangeShapeType="1"/>
            </p:cNvSpPr>
            <p:nvPr/>
          </p:nvSpPr>
          <p:spPr bwMode="auto">
            <a:xfrm flipH="1">
              <a:off x="2496" y="1968"/>
              <a:ext cx="144" cy="192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Line 71"/>
            <p:cNvSpPr>
              <a:spLocks noChangeShapeType="1"/>
            </p:cNvSpPr>
            <p:nvPr/>
          </p:nvSpPr>
          <p:spPr bwMode="auto">
            <a:xfrm flipH="1" flipV="1">
              <a:off x="2400" y="1536"/>
              <a:ext cx="240" cy="144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Text Box 73"/>
          <p:cNvSpPr txBox="1">
            <a:spLocks noChangeArrowheads="1"/>
          </p:cNvSpPr>
          <p:nvPr/>
        </p:nvSpPr>
        <p:spPr bwMode="auto">
          <a:xfrm>
            <a:off x="2769533" y="2814507"/>
            <a:ext cx="16500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route 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reflector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Box 74"/>
          <p:cNvSpPr txBox="1">
            <a:spLocks noChangeArrowheads="1"/>
          </p:cNvSpPr>
          <p:nvPr/>
        </p:nvSpPr>
        <p:spPr bwMode="auto">
          <a:xfrm>
            <a:off x="2951820" y="1946151"/>
            <a:ext cx="9444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client 1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 Box 75"/>
          <p:cNvSpPr txBox="1">
            <a:spLocks noChangeArrowheads="1"/>
          </p:cNvSpPr>
          <p:nvPr/>
        </p:nvSpPr>
        <p:spPr bwMode="auto">
          <a:xfrm>
            <a:off x="4932656" y="1806201"/>
            <a:ext cx="9444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client 2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76"/>
          <p:cNvSpPr txBox="1">
            <a:spLocks noChangeArrowheads="1"/>
          </p:cNvSpPr>
          <p:nvPr/>
        </p:nvSpPr>
        <p:spPr bwMode="auto">
          <a:xfrm>
            <a:off x="3266855" y="3741416"/>
            <a:ext cx="9444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client 3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 Box 77"/>
          <p:cNvSpPr txBox="1">
            <a:spLocks noChangeArrowheads="1"/>
          </p:cNvSpPr>
          <p:nvPr/>
        </p:nvSpPr>
        <p:spPr bwMode="auto">
          <a:xfrm>
            <a:off x="4887035" y="3566331"/>
            <a:ext cx="9444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client 4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762000" y="3861583"/>
            <a:ext cx="1567543" cy="713699"/>
            <a:chOff x="480" y="2352"/>
            <a:chExt cx="768" cy="437"/>
          </a:xfrm>
        </p:grpSpPr>
        <p:sp>
          <p:nvSpPr>
            <p:cNvPr id="29" name="Line 36"/>
            <p:cNvSpPr>
              <a:spLocks noChangeShapeType="1"/>
            </p:cNvSpPr>
            <p:nvPr/>
          </p:nvSpPr>
          <p:spPr bwMode="auto">
            <a:xfrm>
              <a:off x="576" y="2496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 Box 37"/>
            <p:cNvSpPr txBox="1">
              <a:spLocks noChangeArrowheads="1"/>
            </p:cNvSpPr>
            <p:nvPr/>
          </p:nvSpPr>
          <p:spPr bwMode="auto">
            <a:xfrm>
              <a:off x="792" y="2361"/>
              <a:ext cx="433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altLang="ko-KR" sz="2000" dirty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e</a:t>
              </a:r>
              <a:r>
                <a:rPr lang="en-US" altLang="ko-KR" sz="2000" dirty="0" smtClean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-BGP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Line 38"/>
            <p:cNvSpPr>
              <a:spLocks noChangeShapeType="1"/>
            </p:cNvSpPr>
            <p:nvPr/>
          </p:nvSpPr>
          <p:spPr bwMode="auto">
            <a:xfrm>
              <a:off x="576" y="2679"/>
              <a:ext cx="1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Text Box 39"/>
            <p:cNvSpPr txBox="1">
              <a:spLocks noChangeArrowheads="1"/>
            </p:cNvSpPr>
            <p:nvPr/>
          </p:nvSpPr>
          <p:spPr bwMode="auto">
            <a:xfrm>
              <a:off x="803" y="2544"/>
              <a:ext cx="41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eaLnBrk="1" hangingPunct="1"/>
              <a:r>
                <a:rPr lang="en-US" altLang="ko-KR" sz="2000" dirty="0" smtClean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i-BGP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480" y="2352"/>
              <a:ext cx="768" cy="4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61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Large ISP revisited with hierarchical RR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715002" y="2669105"/>
            <a:ext cx="2514601" cy="1071563"/>
            <a:chOff x="3600" y="1632"/>
            <a:chExt cx="1584" cy="675"/>
          </a:xfrm>
        </p:grpSpPr>
        <p:sp>
          <p:nvSpPr>
            <p:cNvPr id="185" name="Line 54"/>
            <p:cNvSpPr>
              <a:spLocks noChangeShapeType="1"/>
            </p:cNvSpPr>
            <p:nvPr/>
          </p:nvSpPr>
          <p:spPr bwMode="auto">
            <a:xfrm flipV="1">
              <a:off x="3784" y="2069"/>
              <a:ext cx="332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6" name="Line 55"/>
            <p:cNvSpPr>
              <a:spLocks noChangeShapeType="1"/>
            </p:cNvSpPr>
            <p:nvPr/>
          </p:nvSpPr>
          <p:spPr bwMode="auto">
            <a:xfrm flipV="1">
              <a:off x="3600" y="2029"/>
              <a:ext cx="516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7" name="Line 57"/>
            <p:cNvSpPr>
              <a:spLocks noChangeShapeType="1"/>
            </p:cNvSpPr>
            <p:nvPr/>
          </p:nvSpPr>
          <p:spPr bwMode="auto">
            <a:xfrm flipV="1">
              <a:off x="3784" y="2069"/>
              <a:ext cx="590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8" name="Line 58"/>
            <p:cNvSpPr>
              <a:spLocks noChangeShapeType="1"/>
            </p:cNvSpPr>
            <p:nvPr/>
          </p:nvSpPr>
          <p:spPr bwMode="auto">
            <a:xfrm flipV="1">
              <a:off x="3637" y="2069"/>
              <a:ext cx="737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9" name="Line 59"/>
            <p:cNvSpPr>
              <a:spLocks noChangeShapeType="1"/>
            </p:cNvSpPr>
            <p:nvPr/>
          </p:nvSpPr>
          <p:spPr bwMode="auto">
            <a:xfrm flipH="1" flipV="1">
              <a:off x="4116" y="2069"/>
              <a:ext cx="553" cy="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0" name="Line 60"/>
            <p:cNvSpPr>
              <a:spLocks noChangeShapeType="1"/>
            </p:cNvSpPr>
            <p:nvPr/>
          </p:nvSpPr>
          <p:spPr bwMode="auto">
            <a:xfrm flipH="1" flipV="1">
              <a:off x="4374" y="2069"/>
              <a:ext cx="295" cy="2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1" name="Line 61"/>
            <p:cNvSpPr>
              <a:spLocks noChangeShapeType="1"/>
            </p:cNvSpPr>
            <p:nvPr/>
          </p:nvSpPr>
          <p:spPr bwMode="auto">
            <a:xfrm flipH="1" flipV="1">
              <a:off x="4153" y="2069"/>
              <a:ext cx="737" cy="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2" name="Line 62"/>
            <p:cNvSpPr>
              <a:spLocks noChangeShapeType="1"/>
            </p:cNvSpPr>
            <p:nvPr/>
          </p:nvSpPr>
          <p:spPr bwMode="auto">
            <a:xfrm flipH="1" flipV="1">
              <a:off x="4447" y="2029"/>
              <a:ext cx="443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Line 63"/>
            <p:cNvSpPr>
              <a:spLocks noChangeShapeType="1"/>
            </p:cNvSpPr>
            <p:nvPr/>
          </p:nvSpPr>
          <p:spPr bwMode="auto">
            <a:xfrm flipH="1">
              <a:off x="4153" y="1632"/>
              <a:ext cx="36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" name="Line 64"/>
            <p:cNvSpPr>
              <a:spLocks noChangeShapeType="1"/>
            </p:cNvSpPr>
            <p:nvPr/>
          </p:nvSpPr>
          <p:spPr bwMode="auto">
            <a:xfrm flipV="1">
              <a:off x="4189" y="1632"/>
              <a:ext cx="258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5" name="Line 65"/>
            <p:cNvSpPr>
              <a:spLocks noChangeShapeType="1"/>
            </p:cNvSpPr>
            <p:nvPr/>
          </p:nvSpPr>
          <p:spPr bwMode="auto">
            <a:xfrm>
              <a:off x="4189" y="1632"/>
              <a:ext cx="185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6" name="Line 66"/>
            <p:cNvSpPr>
              <a:spLocks noChangeShapeType="1"/>
            </p:cNvSpPr>
            <p:nvPr/>
          </p:nvSpPr>
          <p:spPr bwMode="auto">
            <a:xfrm flipH="1">
              <a:off x="4411" y="1632"/>
              <a:ext cx="36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97" name="Picture 196" descr="rr copy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4" y="1943"/>
              <a:ext cx="13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8" name="Picture 197" descr="rr copy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6" y="1948"/>
              <a:ext cx="13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9" name="Line 189"/>
            <p:cNvSpPr>
              <a:spLocks noChangeShapeType="1"/>
            </p:cNvSpPr>
            <p:nvPr/>
          </p:nvSpPr>
          <p:spPr bwMode="auto">
            <a:xfrm>
              <a:off x="4226" y="1990"/>
              <a:ext cx="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0" name="Line 223"/>
            <p:cNvSpPr>
              <a:spLocks noChangeShapeType="1"/>
            </p:cNvSpPr>
            <p:nvPr/>
          </p:nvSpPr>
          <p:spPr bwMode="auto">
            <a:xfrm flipH="1" flipV="1">
              <a:off x="4416" y="2016"/>
              <a:ext cx="76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1" name="Line 224"/>
            <p:cNvSpPr>
              <a:spLocks noChangeShapeType="1"/>
            </p:cNvSpPr>
            <p:nvPr/>
          </p:nvSpPr>
          <p:spPr bwMode="auto">
            <a:xfrm flipH="1" flipV="1">
              <a:off x="4176" y="2064"/>
              <a:ext cx="96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85799" y="1983304"/>
            <a:ext cx="3271835" cy="2468561"/>
            <a:chOff x="384" y="1104"/>
            <a:chExt cx="2688" cy="1881"/>
          </a:xfrm>
        </p:grpSpPr>
        <p:pic>
          <p:nvPicPr>
            <p:cNvPr id="70" name="Picture 6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2496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7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2400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7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160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Picture 7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2832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7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0" y="2400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7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0" y="2256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7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2" y="2832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Picture 7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2" y="2256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" name="Picture 7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1488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7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1488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7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" y="1248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8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1104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8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1104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8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1248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8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0" y="2832"/>
              <a:ext cx="18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" name="Line 84"/>
            <p:cNvSpPr>
              <a:spLocks noChangeShapeType="1"/>
            </p:cNvSpPr>
            <p:nvPr/>
          </p:nvSpPr>
          <p:spPr bwMode="auto">
            <a:xfrm flipV="1">
              <a:off x="816" y="1392"/>
              <a:ext cx="384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Line 85"/>
            <p:cNvSpPr>
              <a:spLocks noChangeShapeType="1"/>
            </p:cNvSpPr>
            <p:nvPr/>
          </p:nvSpPr>
          <p:spPr bwMode="auto">
            <a:xfrm flipV="1">
              <a:off x="816" y="1248"/>
              <a:ext cx="72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Line 86"/>
            <p:cNvSpPr>
              <a:spLocks noChangeShapeType="1"/>
            </p:cNvSpPr>
            <p:nvPr/>
          </p:nvSpPr>
          <p:spPr bwMode="auto">
            <a:xfrm flipV="1">
              <a:off x="816" y="1248"/>
              <a:ext cx="1104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Line 87"/>
            <p:cNvSpPr>
              <a:spLocks noChangeShapeType="1"/>
            </p:cNvSpPr>
            <p:nvPr/>
          </p:nvSpPr>
          <p:spPr bwMode="auto">
            <a:xfrm flipV="1">
              <a:off x="816" y="1632"/>
              <a:ext cx="72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Line 88"/>
            <p:cNvSpPr>
              <a:spLocks noChangeShapeType="1"/>
            </p:cNvSpPr>
            <p:nvPr/>
          </p:nvSpPr>
          <p:spPr bwMode="auto">
            <a:xfrm flipV="1">
              <a:off x="816" y="1392"/>
              <a:ext cx="1392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Line 89"/>
            <p:cNvSpPr>
              <a:spLocks noChangeShapeType="1"/>
            </p:cNvSpPr>
            <p:nvPr/>
          </p:nvSpPr>
          <p:spPr bwMode="auto">
            <a:xfrm flipV="1">
              <a:off x="816" y="1632"/>
              <a:ext cx="1152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Line 90"/>
            <p:cNvSpPr>
              <a:spLocks noChangeShapeType="1"/>
            </p:cNvSpPr>
            <p:nvPr/>
          </p:nvSpPr>
          <p:spPr bwMode="auto">
            <a:xfrm flipV="1">
              <a:off x="1056" y="1392"/>
              <a:ext cx="144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Line 91"/>
            <p:cNvSpPr>
              <a:spLocks noChangeShapeType="1"/>
            </p:cNvSpPr>
            <p:nvPr/>
          </p:nvSpPr>
          <p:spPr bwMode="auto">
            <a:xfrm flipV="1">
              <a:off x="1056" y="1248"/>
              <a:ext cx="48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Line 92"/>
            <p:cNvSpPr>
              <a:spLocks noChangeShapeType="1"/>
            </p:cNvSpPr>
            <p:nvPr/>
          </p:nvSpPr>
          <p:spPr bwMode="auto">
            <a:xfrm flipV="1">
              <a:off x="1056" y="1632"/>
              <a:ext cx="48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Line 93"/>
            <p:cNvSpPr>
              <a:spLocks noChangeShapeType="1"/>
            </p:cNvSpPr>
            <p:nvPr/>
          </p:nvSpPr>
          <p:spPr bwMode="auto">
            <a:xfrm flipV="1">
              <a:off x="1056" y="1248"/>
              <a:ext cx="864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Line 94"/>
            <p:cNvSpPr>
              <a:spLocks noChangeShapeType="1"/>
            </p:cNvSpPr>
            <p:nvPr/>
          </p:nvSpPr>
          <p:spPr bwMode="auto">
            <a:xfrm flipV="1">
              <a:off x="1056" y="1392"/>
              <a:ext cx="1152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Line 95"/>
            <p:cNvSpPr>
              <a:spLocks noChangeShapeType="1"/>
            </p:cNvSpPr>
            <p:nvPr/>
          </p:nvSpPr>
          <p:spPr bwMode="auto">
            <a:xfrm flipV="1">
              <a:off x="1056" y="1632"/>
              <a:ext cx="912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Line 96"/>
            <p:cNvSpPr>
              <a:spLocks noChangeShapeType="1"/>
            </p:cNvSpPr>
            <p:nvPr/>
          </p:nvSpPr>
          <p:spPr bwMode="auto">
            <a:xfrm flipV="1">
              <a:off x="528" y="1392"/>
              <a:ext cx="672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Line 97"/>
            <p:cNvSpPr>
              <a:spLocks noChangeShapeType="1"/>
            </p:cNvSpPr>
            <p:nvPr/>
          </p:nvSpPr>
          <p:spPr bwMode="auto">
            <a:xfrm flipV="1">
              <a:off x="528" y="1248"/>
              <a:ext cx="1008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Line 98"/>
            <p:cNvSpPr>
              <a:spLocks noChangeShapeType="1"/>
            </p:cNvSpPr>
            <p:nvPr/>
          </p:nvSpPr>
          <p:spPr bwMode="auto">
            <a:xfrm flipV="1">
              <a:off x="528" y="1248"/>
              <a:ext cx="1392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Line 99"/>
            <p:cNvSpPr>
              <a:spLocks noChangeShapeType="1"/>
            </p:cNvSpPr>
            <p:nvPr/>
          </p:nvSpPr>
          <p:spPr bwMode="auto">
            <a:xfrm flipV="1">
              <a:off x="528" y="1392"/>
              <a:ext cx="1680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Line 100"/>
            <p:cNvSpPr>
              <a:spLocks noChangeShapeType="1"/>
            </p:cNvSpPr>
            <p:nvPr/>
          </p:nvSpPr>
          <p:spPr bwMode="auto">
            <a:xfrm flipV="1">
              <a:off x="528" y="1632"/>
              <a:ext cx="1008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Line 101"/>
            <p:cNvSpPr>
              <a:spLocks noChangeShapeType="1"/>
            </p:cNvSpPr>
            <p:nvPr/>
          </p:nvSpPr>
          <p:spPr bwMode="auto">
            <a:xfrm flipV="1">
              <a:off x="528" y="1632"/>
              <a:ext cx="144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" name="Line 102"/>
            <p:cNvSpPr>
              <a:spLocks noChangeShapeType="1"/>
            </p:cNvSpPr>
            <p:nvPr/>
          </p:nvSpPr>
          <p:spPr bwMode="auto">
            <a:xfrm flipV="1">
              <a:off x="912" y="1392"/>
              <a:ext cx="288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" name="Line 103"/>
            <p:cNvSpPr>
              <a:spLocks noChangeShapeType="1"/>
            </p:cNvSpPr>
            <p:nvPr/>
          </p:nvSpPr>
          <p:spPr bwMode="auto">
            <a:xfrm flipV="1">
              <a:off x="912" y="1248"/>
              <a:ext cx="624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Line 104"/>
            <p:cNvSpPr>
              <a:spLocks noChangeShapeType="1"/>
            </p:cNvSpPr>
            <p:nvPr/>
          </p:nvSpPr>
          <p:spPr bwMode="auto">
            <a:xfrm flipV="1">
              <a:off x="912" y="1632"/>
              <a:ext cx="624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6" name="Line 105"/>
            <p:cNvSpPr>
              <a:spLocks noChangeShapeType="1"/>
            </p:cNvSpPr>
            <p:nvPr/>
          </p:nvSpPr>
          <p:spPr bwMode="auto">
            <a:xfrm flipV="1">
              <a:off x="912" y="1248"/>
              <a:ext cx="1008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Line 106"/>
            <p:cNvSpPr>
              <a:spLocks noChangeShapeType="1"/>
            </p:cNvSpPr>
            <p:nvPr/>
          </p:nvSpPr>
          <p:spPr bwMode="auto">
            <a:xfrm flipV="1">
              <a:off x="912" y="1632"/>
              <a:ext cx="1056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8" name="Line 107"/>
            <p:cNvSpPr>
              <a:spLocks noChangeShapeType="1"/>
            </p:cNvSpPr>
            <p:nvPr/>
          </p:nvSpPr>
          <p:spPr bwMode="auto">
            <a:xfrm flipV="1">
              <a:off x="912" y="1392"/>
              <a:ext cx="1296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9" name="Line 108"/>
            <p:cNvSpPr>
              <a:spLocks noChangeShapeType="1"/>
            </p:cNvSpPr>
            <p:nvPr/>
          </p:nvSpPr>
          <p:spPr bwMode="auto">
            <a:xfrm>
              <a:off x="912" y="2832"/>
              <a:ext cx="134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0" name="Line 109"/>
            <p:cNvSpPr>
              <a:spLocks noChangeShapeType="1"/>
            </p:cNvSpPr>
            <p:nvPr/>
          </p:nvSpPr>
          <p:spPr bwMode="auto">
            <a:xfrm>
              <a:off x="912" y="2832"/>
              <a:ext cx="20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1" name="Line 110"/>
            <p:cNvSpPr>
              <a:spLocks noChangeShapeType="1"/>
            </p:cNvSpPr>
            <p:nvPr/>
          </p:nvSpPr>
          <p:spPr bwMode="auto">
            <a:xfrm flipV="1">
              <a:off x="912" y="2448"/>
              <a:ext cx="134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" name="Line 111"/>
            <p:cNvSpPr>
              <a:spLocks noChangeShapeType="1"/>
            </p:cNvSpPr>
            <p:nvPr/>
          </p:nvSpPr>
          <p:spPr bwMode="auto">
            <a:xfrm flipV="1">
              <a:off x="912" y="2304"/>
              <a:ext cx="158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3" name="Line 112"/>
            <p:cNvSpPr>
              <a:spLocks noChangeShapeType="1"/>
            </p:cNvSpPr>
            <p:nvPr/>
          </p:nvSpPr>
          <p:spPr bwMode="auto">
            <a:xfrm flipV="1">
              <a:off x="912" y="2352"/>
              <a:ext cx="196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4" name="Line 113"/>
            <p:cNvSpPr>
              <a:spLocks noChangeShapeType="1"/>
            </p:cNvSpPr>
            <p:nvPr/>
          </p:nvSpPr>
          <p:spPr bwMode="auto">
            <a:xfrm flipV="1">
              <a:off x="1056" y="2304"/>
              <a:ext cx="13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5" name="Line 114"/>
            <p:cNvSpPr>
              <a:spLocks noChangeShapeType="1"/>
            </p:cNvSpPr>
            <p:nvPr/>
          </p:nvSpPr>
          <p:spPr bwMode="auto">
            <a:xfrm>
              <a:off x="1056" y="2400"/>
              <a:ext cx="115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6" name="Line 115"/>
            <p:cNvSpPr>
              <a:spLocks noChangeShapeType="1"/>
            </p:cNvSpPr>
            <p:nvPr/>
          </p:nvSpPr>
          <p:spPr bwMode="auto">
            <a:xfrm flipV="1">
              <a:off x="1056" y="2352"/>
              <a:ext cx="182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7" name="Line 116"/>
            <p:cNvSpPr>
              <a:spLocks noChangeShapeType="1"/>
            </p:cNvSpPr>
            <p:nvPr/>
          </p:nvSpPr>
          <p:spPr bwMode="auto">
            <a:xfrm>
              <a:off x="1056" y="2400"/>
              <a:ext cx="1152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8" name="Line 117"/>
            <p:cNvSpPr>
              <a:spLocks noChangeShapeType="1"/>
            </p:cNvSpPr>
            <p:nvPr/>
          </p:nvSpPr>
          <p:spPr bwMode="auto">
            <a:xfrm>
              <a:off x="1056" y="2400"/>
              <a:ext cx="192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9" name="Line 118"/>
            <p:cNvSpPr>
              <a:spLocks noChangeShapeType="1"/>
            </p:cNvSpPr>
            <p:nvPr/>
          </p:nvSpPr>
          <p:spPr bwMode="auto">
            <a:xfrm>
              <a:off x="816" y="2160"/>
              <a:ext cx="16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0" name="Line 119"/>
            <p:cNvSpPr>
              <a:spLocks noChangeShapeType="1"/>
            </p:cNvSpPr>
            <p:nvPr/>
          </p:nvSpPr>
          <p:spPr bwMode="auto">
            <a:xfrm>
              <a:off x="816" y="2160"/>
              <a:ext cx="206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1" name="Line 120"/>
            <p:cNvSpPr>
              <a:spLocks noChangeShapeType="1"/>
            </p:cNvSpPr>
            <p:nvPr/>
          </p:nvSpPr>
          <p:spPr bwMode="auto">
            <a:xfrm>
              <a:off x="816" y="2160"/>
              <a:ext cx="14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2" name="Line 121"/>
            <p:cNvSpPr>
              <a:spLocks noChangeShapeType="1"/>
            </p:cNvSpPr>
            <p:nvPr/>
          </p:nvSpPr>
          <p:spPr bwMode="auto">
            <a:xfrm>
              <a:off x="816" y="2160"/>
              <a:ext cx="144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" name="Line 122"/>
            <p:cNvSpPr>
              <a:spLocks noChangeShapeType="1"/>
            </p:cNvSpPr>
            <p:nvPr/>
          </p:nvSpPr>
          <p:spPr bwMode="auto">
            <a:xfrm>
              <a:off x="864" y="2208"/>
              <a:ext cx="2112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" name="Line 123"/>
            <p:cNvSpPr>
              <a:spLocks noChangeShapeType="1"/>
            </p:cNvSpPr>
            <p:nvPr/>
          </p:nvSpPr>
          <p:spPr bwMode="auto">
            <a:xfrm>
              <a:off x="528" y="2496"/>
              <a:ext cx="168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Line 124"/>
            <p:cNvSpPr>
              <a:spLocks noChangeShapeType="1"/>
            </p:cNvSpPr>
            <p:nvPr/>
          </p:nvSpPr>
          <p:spPr bwMode="auto">
            <a:xfrm flipV="1">
              <a:off x="528" y="2448"/>
              <a:ext cx="168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 flipV="1">
              <a:off x="528" y="2304"/>
              <a:ext cx="196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7" name="Line 126"/>
            <p:cNvSpPr>
              <a:spLocks noChangeShapeType="1"/>
            </p:cNvSpPr>
            <p:nvPr/>
          </p:nvSpPr>
          <p:spPr bwMode="auto">
            <a:xfrm>
              <a:off x="528" y="2496"/>
              <a:ext cx="240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8" name="Line 127"/>
            <p:cNvSpPr>
              <a:spLocks noChangeShapeType="1"/>
            </p:cNvSpPr>
            <p:nvPr/>
          </p:nvSpPr>
          <p:spPr bwMode="auto">
            <a:xfrm flipV="1">
              <a:off x="528" y="2352"/>
              <a:ext cx="240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9" name="Line 128"/>
            <p:cNvSpPr>
              <a:spLocks noChangeShapeType="1"/>
            </p:cNvSpPr>
            <p:nvPr/>
          </p:nvSpPr>
          <p:spPr bwMode="auto">
            <a:xfrm flipH="1" flipV="1">
              <a:off x="2208" y="1392"/>
              <a:ext cx="720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0" name="Line 129"/>
            <p:cNvSpPr>
              <a:spLocks noChangeShapeType="1"/>
            </p:cNvSpPr>
            <p:nvPr/>
          </p:nvSpPr>
          <p:spPr bwMode="auto">
            <a:xfrm flipH="1" flipV="1">
              <a:off x="1920" y="1248"/>
              <a:ext cx="1008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1" name="Line 130"/>
            <p:cNvSpPr>
              <a:spLocks noChangeShapeType="1"/>
            </p:cNvSpPr>
            <p:nvPr/>
          </p:nvSpPr>
          <p:spPr bwMode="auto">
            <a:xfrm flipH="1" flipV="1">
              <a:off x="1536" y="1248"/>
              <a:ext cx="1392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 flipH="1" flipV="1">
              <a:off x="1200" y="1392"/>
              <a:ext cx="168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" name="Line 132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96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4" name="Line 133"/>
            <p:cNvSpPr>
              <a:spLocks noChangeShapeType="1"/>
            </p:cNvSpPr>
            <p:nvPr/>
          </p:nvSpPr>
          <p:spPr bwMode="auto">
            <a:xfrm flipH="1" flipV="1">
              <a:off x="1632" y="1632"/>
              <a:ext cx="1296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 flipH="1" flipV="1">
              <a:off x="2208" y="1392"/>
              <a:ext cx="288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6" name="Line 135"/>
            <p:cNvSpPr>
              <a:spLocks noChangeShapeType="1"/>
            </p:cNvSpPr>
            <p:nvPr/>
          </p:nvSpPr>
          <p:spPr bwMode="auto">
            <a:xfrm flipH="1" flipV="1">
              <a:off x="1920" y="1248"/>
              <a:ext cx="576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7" name="Line 136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52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 flipH="1" flipV="1">
              <a:off x="1536" y="1248"/>
              <a:ext cx="960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9" name="Line 138"/>
            <p:cNvSpPr>
              <a:spLocks noChangeShapeType="1"/>
            </p:cNvSpPr>
            <p:nvPr/>
          </p:nvSpPr>
          <p:spPr bwMode="auto">
            <a:xfrm flipH="1" flipV="1">
              <a:off x="1584" y="1584"/>
              <a:ext cx="912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0" name="Line 139"/>
            <p:cNvSpPr>
              <a:spLocks noChangeShapeType="1"/>
            </p:cNvSpPr>
            <p:nvPr/>
          </p:nvSpPr>
          <p:spPr bwMode="auto">
            <a:xfrm flipH="1" flipV="1">
              <a:off x="1200" y="1392"/>
              <a:ext cx="1296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 flipH="1" flipV="1">
              <a:off x="2208" y="1392"/>
              <a:ext cx="768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 flipH="1" flipV="1">
              <a:off x="1920" y="1248"/>
              <a:ext cx="1056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" name="Line 142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1008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 flipH="1" flipV="1">
              <a:off x="1584" y="1248"/>
              <a:ext cx="1392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Line 144"/>
            <p:cNvSpPr>
              <a:spLocks noChangeShapeType="1"/>
            </p:cNvSpPr>
            <p:nvPr/>
          </p:nvSpPr>
          <p:spPr bwMode="auto">
            <a:xfrm flipH="1" flipV="1">
              <a:off x="1632" y="1632"/>
              <a:ext cx="1344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6" name="Line 145"/>
            <p:cNvSpPr>
              <a:spLocks noChangeShapeType="1"/>
            </p:cNvSpPr>
            <p:nvPr/>
          </p:nvSpPr>
          <p:spPr bwMode="auto">
            <a:xfrm flipH="1" flipV="1">
              <a:off x="1200" y="1392"/>
              <a:ext cx="1776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 flipH="1" flipV="1">
              <a:off x="2208" y="1392"/>
              <a:ext cx="48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 flipH="1" flipV="1">
              <a:off x="1920" y="1248"/>
              <a:ext cx="336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9" name="Line 148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288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 flipH="1" flipV="1">
              <a:off x="1536" y="1248"/>
              <a:ext cx="72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 flipH="1" flipV="1">
              <a:off x="1632" y="1632"/>
              <a:ext cx="624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2" name="Line 151"/>
            <p:cNvSpPr>
              <a:spLocks noChangeShapeType="1"/>
            </p:cNvSpPr>
            <p:nvPr/>
          </p:nvSpPr>
          <p:spPr bwMode="auto">
            <a:xfrm flipH="1" flipV="1">
              <a:off x="1200" y="1392"/>
              <a:ext cx="105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 flipH="1" flipV="1">
              <a:off x="1968" y="1632"/>
              <a:ext cx="240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4" name="Line 153"/>
            <p:cNvSpPr>
              <a:spLocks noChangeShapeType="1"/>
            </p:cNvSpPr>
            <p:nvPr/>
          </p:nvSpPr>
          <p:spPr bwMode="auto">
            <a:xfrm flipH="1" flipV="1">
              <a:off x="1632" y="1632"/>
              <a:ext cx="576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5" name="Line 154"/>
            <p:cNvSpPr>
              <a:spLocks noChangeShapeType="1"/>
            </p:cNvSpPr>
            <p:nvPr/>
          </p:nvSpPr>
          <p:spPr bwMode="auto">
            <a:xfrm flipH="1" flipV="1">
              <a:off x="1200" y="1392"/>
              <a:ext cx="1008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6" name="Line 155"/>
            <p:cNvSpPr>
              <a:spLocks noChangeShapeType="1"/>
            </p:cNvSpPr>
            <p:nvPr/>
          </p:nvSpPr>
          <p:spPr bwMode="auto">
            <a:xfrm flipH="1" flipV="1">
              <a:off x="1584" y="1248"/>
              <a:ext cx="624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7" name="Line 156"/>
            <p:cNvSpPr>
              <a:spLocks noChangeShapeType="1"/>
            </p:cNvSpPr>
            <p:nvPr/>
          </p:nvSpPr>
          <p:spPr bwMode="auto">
            <a:xfrm flipV="1">
              <a:off x="2208" y="1392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8" name="Line 157"/>
            <p:cNvSpPr>
              <a:spLocks noChangeShapeType="1"/>
            </p:cNvSpPr>
            <p:nvPr/>
          </p:nvSpPr>
          <p:spPr bwMode="auto">
            <a:xfrm flipH="1" flipV="1">
              <a:off x="1920" y="1248"/>
              <a:ext cx="288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9" name="Line 158"/>
            <p:cNvSpPr>
              <a:spLocks noChangeShapeType="1"/>
            </p:cNvSpPr>
            <p:nvPr/>
          </p:nvSpPr>
          <p:spPr bwMode="auto">
            <a:xfrm>
              <a:off x="528" y="2496"/>
              <a:ext cx="38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0" name="Line 159"/>
            <p:cNvSpPr>
              <a:spLocks noChangeShapeType="1"/>
            </p:cNvSpPr>
            <p:nvPr/>
          </p:nvSpPr>
          <p:spPr bwMode="auto">
            <a:xfrm flipV="1">
              <a:off x="480" y="2400"/>
              <a:ext cx="57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1" name="Line 160"/>
            <p:cNvSpPr>
              <a:spLocks noChangeShapeType="1"/>
            </p:cNvSpPr>
            <p:nvPr/>
          </p:nvSpPr>
          <p:spPr bwMode="auto">
            <a:xfrm flipV="1">
              <a:off x="528" y="2256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2" name="Line 161"/>
            <p:cNvSpPr>
              <a:spLocks noChangeShapeType="1"/>
            </p:cNvSpPr>
            <p:nvPr/>
          </p:nvSpPr>
          <p:spPr bwMode="auto">
            <a:xfrm flipH="1" flipV="1">
              <a:off x="816" y="2160"/>
              <a:ext cx="9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3" name="Line 162"/>
            <p:cNvSpPr>
              <a:spLocks noChangeShapeType="1"/>
            </p:cNvSpPr>
            <p:nvPr/>
          </p:nvSpPr>
          <p:spPr bwMode="auto">
            <a:xfrm flipV="1">
              <a:off x="912" y="2400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4" name="Line 163"/>
            <p:cNvSpPr>
              <a:spLocks noChangeShapeType="1"/>
            </p:cNvSpPr>
            <p:nvPr/>
          </p:nvSpPr>
          <p:spPr bwMode="auto">
            <a:xfrm flipH="1" flipV="1">
              <a:off x="816" y="2160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5" name="Line 164"/>
            <p:cNvSpPr>
              <a:spLocks noChangeShapeType="1"/>
            </p:cNvSpPr>
            <p:nvPr/>
          </p:nvSpPr>
          <p:spPr bwMode="auto">
            <a:xfrm flipH="1">
              <a:off x="528" y="2448"/>
              <a:ext cx="43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6" name="Line 165"/>
            <p:cNvSpPr>
              <a:spLocks noChangeShapeType="1"/>
            </p:cNvSpPr>
            <p:nvPr/>
          </p:nvSpPr>
          <p:spPr bwMode="auto">
            <a:xfrm flipH="1" flipV="1">
              <a:off x="2928" y="2352"/>
              <a:ext cx="4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7" name="Line 166"/>
            <p:cNvSpPr>
              <a:spLocks noChangeShapeType="1"/>
            </p:cNvSpPr>
            <p:nvPr/>
          </p:nvSpPr>
          <p:spPr bwMode="auto">
            <a:xfrm flipH="1" flipV="1">
              <a:off x="2496" y="2304"/>
              <a:ext cx="48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8" name="Line 167"/>
            <p:cNvSpPr>
              <a:spLocks noChangeShapeType="1"/>
            </p:cNvSpPr>
            <p:nvPr/>
          </p:nvSpPr>
          <p:spPr bwMode="auto">
            <a:xfrm flipH="1" flipV="1">
              <a:off x="2256" y="2400"/>
              <a:ext cx="72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9" name="Line 168"/>
            <p:cNvSpPr>
              <a:spLocks noChangeShapeType="1"/>
            </p:cNvSpPr>
            <p:nvPr/>
          </p:nvSpPr>
          <p:spPr bwMode="auto">
            <a:xfrm flipH="1">
              <a:off x="2208" y="2832"/>
              <a:ext cx="76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0" name="Line 169"/>
            <p:cNvSpPr>
              <a:spLocks noChangeShapeType="1"/>
            </p:cNvSpPr>
            <p:nvPr/>
          </p:nvSpPr>
          <p:spPr bwMode="auto">
            <a:xfrm flipH="1">
              <a:off x="2208" y="2352"/>
              <a:ext cx="672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1" name="Line 170"/>
            <p:cNvSpPr>
              <a:spLocks noChangeShapeType="1"/>
            </p:cNvSpPr>
            <p:nvPr/>
          </p:nvSpPr>
          <p:spPr bwMode="auto">
            <a:xfrm flipH="1" flipV="1">
              <a:off x="2448" y="2304"/>
              <a:ext cx="43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2" name="Line 171"/>
            <p:cNvSpPr>
              <a:spLocks noChangeShapeType="1"/>
            </p:cNvSpPr>
            <p:nvPr/>
          </p:nvSpPr>
          <p:spPr bwMode="auto">
            <a:xfrm flipH="1">
              <a:off x="2208" y="2352"/>
              <a:ext cx="67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Line 172"/>
            <p:cNvSpPr>
              <a:spLocks noChangeShapeType="1"/>
            </p:cNvSpPr>
            <p:nvPr/>
          </p:nvSpPr>
          <p:spPr bwMode="auto">
            <a:xfrm>
              <a:off x="1248" y="1392"/>
              <a:ext cx="28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" name="Line 173"/>
            <p:cNvSpPr>
              <a:spLocks noChangeShapeType="1"/>
            </p:cNvSpPr>
            <p:nvPr/>
          </p:nvSpPr>
          <p:spPr bwMode="auto">
            <a:xfrm>
              <a:off x="1248" y="1392"/>
              <a:ext cx="72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5" name="Line 174"/>
            <p:cNvSpPr>
              <a:spLocks noChangeShapeType="1"/>
            </p:cNvSpPr>
            <p:nvPr/>
          </p:nvSpPr>
          <p:spPr bwMode="auto">
            <a:xfrm>
              <a:off x="1296" y="1392"/>
              <a:ext cx="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6" name="Line 175"/>
            <p:cNvSpPr>
              <a:spLocks noChangeShapeType="1"/>
            </p:cNvSpPr>
            <p:nvPr/>
          </p:nvSpPr>
          <p:spPr bwMode="auto">
            <a:xfrm flipV="1">
              <a:off x="1296" y="124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7" name="Line 176"/>
            <p:cNvSpPr>
              <a:spLocks noChangeShapeType="1"/>
            </p:cNvSpPr>
            <p:nvPr/>
          </p:nvSpPr>
          <p:spPr bwMode="auto">
            <a:xfrm flipV="1">
              <a:off x="1296" y="1248"/>
              <a:ext cx="62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8" name="Line 177"/>
            <p:cNvSpPr>
              <a:spLocks noChangeShapeType="1"/>
            </p:cNvSpPr>
            <p:nvPr/>
          </p:nvSpPr>
          <p:spPr bwMode="auto">
            <a:xfrm>
              <a:off x="1536" y="1248"/>
              <a:ext cx="9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9" name="Line 178"/>
            <p:cNvSpPr>
              <a:spLocks noChangeShapeType="1"/>
            </p:cNvSpPr>
            <p:nvPr/>
          </p:nvSpPr>
          <p:spPr bwMode="auto">
            <a:xfrm>
              <a:off x="1536" y="1248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0" name="Line 179"/>
            <p:cNvSpPr>
              <a:spLocks noChangeShapeType="1"/>
            </p:cNvSpPr>
            <p:nvPr/>
          </p:nvSpPr>
          <p:spPr bwMode="auto">
            <a:xfrm>
              <a:off x="1536" y="1248"/>
              <a:ext cx="67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1" name="Line 180"/>
            <p:cNvSpPr>
              <a:spLocks noChangeShapeType="1"/>
            </p:cNvSpPr>
            <p:nvPr/>
          </p:nvSpPr>
          <p:spPr bwMode="auto">
            <a:xfrm>
              <a:off x="1536" y="1248"/>
              <a:ext cx="43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Line 181"/>
            <p:cNvSpPr>
              <a:spLocks noChangeShapeType="1"/>
            </p:cNvSpPr>
            <p:nvPr/>
          </p:nvSpPr>
          <p:spPr bwMode="auto">
            <a:xfrm>
              <a:off x="1920" y="1248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3" name="Line 182"/>
            <p:cNvSpPr>
              <a:spLocks noChangeShapeType="1"/>
            </p:cNvSpPr>
            <p:nvPr/>
          </p:nvSpPr>
          <p:spPr bwMode="auto">
            <a:xfrm>
              <a:off x="1920" y="1248"/>
              <a:ext cx="4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4" name="Line 183"/>
            <p:cNvSpPr>
              <a:spLocks noChangeShapeType="1"/>
            </p:cNvSpPr>
            <p:nvPr/>
          </p:nvSpPr>
          <p:spPr bwMode="auto">
            <a:xfrm flipH="1">
              <a:off x="1632" y="1248"/>
              <a:ext cx="28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" name="AutoShape 185"/>
          <p:cNvSpPr>
            <a:spLocks noChangeArrowheads="1"/>
          </p:cNvSpPr>
          <p:nvPr/>
        </p:nvSpPr>
        <p:spPr bwMode="auto">
          <a:xfrm>
            <a:off x="4343400" y="2440505"/>
            <a:ext cx="609600" cy="1447800"/>
          </a:xfrm>
          <a:prstGeom prst="rightArrow">
            <a:avLst>
              <a:gd name="adj1" fmla="val 55917"/>
              <a:gd name="adj2" fmla="val 59634"/>
            </a:avLst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 altLang="ko-KR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518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8" y="4251843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5" y="4251843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2172218"/>
            <a:ext cx="21907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19833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19833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0" y="2172218"/>
            <a:ext cx="219075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4251843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33"/>
          <p:cNvSpPr>
            <a:spLocks noChangeShapeType="1"/>
          </p:cNvSpPr>
          <p:nvPr/>
        </p:nvSpPr>
        <p:spPr bwMode="auto">
          <a:xfrm flipV="1">
            <a:off x="5357813" y="3432693"/>
            <a:ext cx="350837" cy="377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V="1">
            <a:off x="5357813" y="3683518"/>
            <a:ext cx="642937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35"/>
          <p:cNvSpPr>
            <a:spLocks noChangeShapeType="1"/>
          </p:cNvSpPr>
          <p:nvPr/>
        </p:nvSpPr>
        <p:spPr bwMode="auto">
          <a:xfrm flipH="1" flipV="1">
            <a:off x="5708650" y="3432693"/>
            <a:ext cx="174625" cy="81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Line 36"/>
          <p:cNvSpPr>
            <a:spLocks noChangeShapeType="1"/>
          </p:cNvSpPr>
          <p:nvPr/>
        </p:nvSpPr>
        <p:spPr bwMode="auto">
          <a:xfrm flipV="1">
            <a:off x="5883275" y="3683518"/>
            <a:ext cx="117475" cy="568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37"/>
          <p:cNvSpPr>
            <a:spLocks noChangeShapeType="1"/>
          </p:cNvSpPr>
          <p:nvPr/>
        </p:nvSpPr>
        <p:spPr bwMode="auto">
          <a:xfrm flipH="1" flipV="1">
            <a:off x="7405688" y="3747018"/>
            <a:ext cx="11588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Line 38"/>
          <p:cNvSpPr>
            <a:spLocks noChangeShapeType="1"/>
          </p:cNvSpPr>
          <p:nvPr/>
        </p:nvSpPr>
        <p:spPr bwMode="auto">
          <a:xfrm flipV="1">
            <a:off x="7521575" y="3494605"/>
            <a:ext cx="234950" cy="757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Line 39"/>
          <p:cNvSpPr>
            <a:spLocks noChangeShapeType="1"/>
          </p:cNvSpPr>
          <p:nvPr/>
        </p:nvSpPr>
        <p:spPr bwMode="auto">
          <a:xfrm flipH="1" flipV="1">
            <a:off x="7405688" y="3747018"/>
            <a:ext cx="8763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40"/>
          <p:cNvSpPr>
            <a:spLocks noChangeShapeType="1"/>
          </p:cNvSpPr>
          <p:nvPr/>
        </p:nvSpPr>
        <p:spPr bwMode="auto">
          <a:xfrm flipH="1" flipV="1">
            <a:off x="7756525" y="3494605"/>
            <a:ext cx="525463" cy="757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43"/>
          <p:cNvSpPr>
            <a:spLocks noChangeShapeType="1"/>
          </p:cNvSpPr>
          <p:nvPr/>
        </p:nvSpPr>
        <p:spPr bwMode="auto">
          <a:xfrm>
            <a:off x="6292850" y="2361130"/>
            <a:ext cx="293688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Line 44"/>
          <p:cNvSpPr>
            <a:spLocks noChangeShapeType="1"/>
          </p:cNvSpPr>
          <p:nvPr/>
        </p:nvSpPr>
        <p:spPr bwMode="auto">
          <a:xfrm>
            <a:off x="6292850" y="2361130"/>
            <a:ext cx="760413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Line 45"/>
          <p:cNvSpPr>
            <a:spLocks noChangeShapeType="1"/>
          </p:cNvSpPr>
          <p:nvPr/>
        </p:nvSpPr>
        <p:spPr bwMode="auto">
          <a:xfrm>
            <a:off x="6586538" y="217221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ine 46"/>
          <p:cNvSpPr>
            <a:spLocks noChangeShapeType="1"/>
          </p:cNvSpPr>
          <p:nvPr/>
        </p:nvSpPr>
        <p:spPr bwMode="auto">
          <a:xfrm>
            <a:off x="6586538" y="2172218"/>
            <a:ext cx="466725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Line 47"/>
          <p:cNvSpPr>
            <a:spLocks noChangeShapeType="1"/>
          </p:cNvSpPr>
          <p:nvPr/>
        </p:nvSpPr>
        <p:spPr bwMode="auto">
          <a:xfrm flipH="1">
            <a:off x="6586538" y="2172218"/>
            <a:ext cx="466725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Line 48"/>
          <p:cNvSpPr>
            <a:spLocks noChangeShapeType="1"/>
          </p:cNvSpPr>
          <p:nvPr/>
        </p:nvSpPr>
        <p:spPr bwMode="auto">
          <a:xfrm>
            <a:off x="7053263" y="2172218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49"/>
          <p:cNvSpPr>
            <a:spLocks noChangeShapeType="1"/>
          </p:cNvSpPr>
          <p:nvPr/>
        </p:nvSpPr>
        <p:spPr bwMode="auto">
          <a:xfrm flipH="1">
            <a:off x="7053263" y="2361130"/>
            <a:ext cx="293687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Line 50"/>
          <p:cNvSpPr>
            <a:spLocks noChangeShapeType="1"/>
          </p:cNvSpPr>
          <p:nvPr/>
        </p:nvSpPr>
        <p:spPr bwMode="auto">
          <a:xfrm flipH="1">
            <a:off x="6586538" y="2361130"/>
            <a:ext cx="760412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802650" y="5364215"/>
            <a:ext cx="7861700" cy="99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Route reflection </a:t>
            </a:r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substantially reduces the total number of </a:t>
            </a:r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sessions</a:t>
            </a:r>
            <a:endParaRPr lang="en-US" altLang="ko-KR" sz="20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Route reflection can be deployed hierarchically to </a:t>
            </a:r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reduce even more</a:t>
            </a:r>
            <a:endParaRPr lang="en-US" altLang="ko-KR" sz="20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457200" y="3278705"/>
            <a:ext cx="1524000" cy="12954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2590800" y="3278705"/>
            <a:ext cx="1676400" cy="12954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1447800" y="1678505"/>
            <a:ext cx="1752600" cy="12954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4953000" y="3278705"/>
            <a:ext cx="1524000" cy="12954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7086600" y="3278705"/>
            <a:ext cx="1676400" cy="12954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5943600" y="1678505"/>
            <a:ext cx="1752600" cy="1295400"/>
          </a:xfrm>
          <a:prstGeom prst="ellipse">
            <a:avLst/>
          </a:prstGeom>
          <a:noFill/>
          <a:ln w="25400">
            <a:solidFill>
              <a:schemeClr val="tx2">
                <a:lumMod val="7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Line 180"/>
          <p:cNvSpPr>
            <a:spLocks noChangeShapeType="1"/>
          </p:cNvSpPr>
          <p:nvPr/>
        </p:nvSpPr>
        <p:spPr bwMode="auto">
          <a:xfrm flipV="1">
            <a:off x="8305800" y="365970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Line 181"/>
          <p:cNvSpPr>
            <a:spLocks noChangeShapeType="1"/>
          </p:cNvSpPr>
          <p:nvPr/>
        </p:nvSpPr>
        <p:spPr bwMode="auto">
          <a:xfrm flipV="1">
            <a:off x="7543800" y="3659705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5708652" y="2657996"/>
            <a:ext cx="2520951" cy="1077914"/>
            <a:chOff x="2396" y="864"/>
            <a:chExt cx="1588" cy="679"/>
          </a:xfrm>
        </p:grpSpPr>
        <p:sp>
          <p:nvSpPr>
            <p:cNvPr id="49" name="Line 23"/>
            <p:cNvSpPr>
              <a:spLocks noChangeShapeType="1"/>
            </p:cNvSpPr>
            <p:nvPr/>
          </p:nvSpPr>
          <p:spPr bwMode="auto">
            <a:xfrm>
              <a:off x="2396" y="1345"/>
              <a:ext cx="184" cy="1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Line 31"/>
            <p:cNvSpPr>
              <a:spLocks noChangeShapeType="1"/>
            </p:cNvSpPr>
            <p:nvPr/>
          </p:nvSpPr>
          <p:spPr bwMode="auto">
            <a:xfrm flipV="1">
              <a:off x="3465" y="1424"/>
              <a:ext cx="184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Line 41"/>
            <p:cNvSpPr>
              <a:spLocks noChangeShapeType="1"/>
            </p:cNvSpPr>
            <p:nvPr/>
          </p:nvSpPr>
          <p:spPr bwMode="auto">
            <a:xfrm flipH="1">
              <a:off x="3686" y="1424"/>
              <a:ext cx="2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Line 42"/>
            <p:cNvSpPr>
              <a:spLocks noChangeShapeType="1"/>
            </p:cNvSpPr>
            <p:nvPr/>
          </p:nvSpPr>
          <p:spPr bwMode="auto">
            <a:xfrm flipV="1">
              <a:off x="3501" y="1424"/>
              <a:ext cx="480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Line 192"/>
            <p:cNvSpPr>
              <a:spLocks noChangeShapeType="1"/>
            </p:cNvSpPr>
            <p:nvPr/>
          </p:nvSpPr>
          <p:spPr bwMode="auto">
            <a:xfrm flipH="1" flipV="1">
              <a:off x="2640" y="153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Line 193"/>
            <p:cNvSpPr>
              <a:spLocks noChangeShapeType="1"/>
            </p:cNvSpPr>
            <p:nvPr/>
          </p:nvSpPr>
          <p:spPr bwMode="auto">
            <a:xfrm flipH="1" flipV="1">
              <a:off x="2448" y="1344"/>
              <a:ext cx="96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Line 194"/>
            <p:cNvSpPr>
              <a:spLocks noChangeShapeType="1"/>
            </p:cNvSpPr>
            <p:nvPr/>
          </p:nvSpPr>
          <p:spPr bwMode="auto">
            <a:xfrm flipH="1" flipV="1">
              <a:off x="2976" y="912"/>
              <a:ext cx="48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Line 195"/>
            <p:cNvSpPr>
              <a:spLocks noChangeShapeType="1"/>
            </p:cNvSpPr>
            <p:nvPr/>
          </p:nvSpPr>
          <p:spPr bwMode="auto">
            <a:xfrm flipH="1" flipV="1">
              <a:off x="3264" y="912"/>
              <a:ext cx="192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Line 196"/>
            <p:cNvSpPr>
              <a:spLocks noChangeShapeType="1"/>
            </p:cNvSpPr>
            <p:nvPr/>
          </p:nvSpPr>
          <p:spPr bwMode="auto">
            <a:xfrm flipH="1">
              <a:off x="2592" y="1392"/>
              <a:ext cx="100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Line 197"/>
            <p:cNvSpPr>
              <a:spLocks noChangeShapeType="1"/>
            </p:cNvSpPr>
            <p:nvPr/>
          </p:nvSpPr>
          <p:spPr bwMode="auto">
            <a:xfrm flipH="1" flipV="1">
              <a:off x="2448" y="1344"/>
              <a:ext cx="115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Line 198"/>
            <p:cNvSpPr>
              <a:spLocks noChangeShapeType="1"/>
            </p:cNvSpPr>
            <p:nvPr/>
          </p:nvSpPr>
          <p:spPr bwMode="auto">
            <a:xfrm flipH="1" flipV="1">
              <a:off x="3024" y="912"/>
              <a:ext cx="57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Line 199"/>
            <p:cNvSpPr>
              <a:spLocks noChangeShapeType="1"/>
            </p:cNvSpPr>
            <p:nvPr/>
          </p:nvSpPr>
          <p:spPr bwMode="auto">
            <a:xfrm flipH="1" flipV="1">
              <a:off x="3264" y="912"/>
              <a:ext cx="33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Line 200"/>
            <p:cNvSpPr>
              <a:spLocks noChangeShapeType="1"/>
            </p:cNvSpPr>
            <p:nvPr/>
          </p:nvSpPr>
          <p:spPr bwMode="auto">
            <a:xfrm flipH="1" flipV="1">
              <a:off x="3264" y="912"/>
              <a:ext cx="72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2" name="Line 201"/>
            <p:cNvSpPr>
              <a:spLocks noChangeShapeType="1"/>
            </p:cNvSpPr>
            <p:nvPr/>
          </p:nvSpPr>
          <p:spPr bwMode="auto">
            <a:xfrm>
              <a:off x="3072" y="86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Line 202"/>
            <p:cNvSpPr>
              <a:spLocks noChangeShapeType="1"/>
            </p:cNvSpPr>
            <p:nvPr/>
          </p:nvSpPr>
          <p:spPr bwMode="auto">
            <a:xfrm flipH="1" flipV="1">
              <a:off x="3024" y="912"/>
              <a:ext cx="96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Line 203"/>
            <p:cNvSpPr>
              <a:spLocks noChangeShapeType="1"/>
            </p:cNvSpPr>
            <p:nvPr/>
          </p:nvSpPr>
          <p:spPr bwMode="auto">
            <a:xfrm flipH="1" flipV="1">
              <a:off x="2448" y="1344"/>
              <a:ext cx="153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Line 204"/>
            <p:cNvSpPr>
              <a:spLocks noChangeShapeType="1"/>
            </p:cNvSpPr>
            <p:nvPr/>
          </p:nvSpPr>
          <p:spPr bwMode="auto">
            <a:xfrm flipH="1">
              <a:off x="2592" y="1392"/>
              <a:ext cx="139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Line 205"/>
            <p:cNvSpPr>
              <a:spLocks noChangeShapeType="1"/>
            </p:cNvSpPr>
            <p:nvPr/>
          </p:nvSpPr>
          <p:spPr bwMode="auto">
            <a:xfrm flipV="1">
              <a:off x="2448" y="912"/>
              <a:ext cx="52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Line 206"/>
            <p:cNvSpPr>
              <a:spLocks noChangeShapeType="1"/>
            </p:cNvSpPr>
            <p:nvPr/>
          </p:nvSpPr>
          <p:spPr bwMode="auto">
            <a:xfrm flipV="1">
              <a:off x="2448" y="912"/>
              <a:ext cx="81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Line 207"/>
            <p:cNvSpPr>
              <a:spLocks noChangeShapeType="1"/>
            </p:cNvSpPr>
            <p:nvPr/>
          </p:nvSpPr>
          <p:spPr bwMode="auto">
            <a:xfrm flipV="1">
              <a:off x="2592" y="912"/>
              <a:ext cx="384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Line 208"/>
            <p:cNvSpPr>
              <a:spLocks noChangeShapeType="1"/>
            </p:cNvSpPr>
            <p:nvPr/>
          </p:nvSpPr>
          <p:spPr bwMode="auto">
            <a:xfrm flipV="1">
              <a:off x="2592" y="912"/>
              <a:ext cx="672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2" name="Picture 41" descr="rtr-green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597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2" descr="rtr-green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3549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 descr="rtr-green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835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 descr="rtr-green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5929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rtr-green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929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 descr="rtr-green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4311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 descr="rtr-green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431105"/>
            <a:ext cx="2190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" name="Slide Number Placeholder 2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9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3" name="Line 137"/>
          <p:cNvSpPr>
            <a:spLocks noChangeShapeType="1"/>
          </p:cNvSpPr>
          <p:nvPr/>
        </p:nvSpPr>
        <p:spPr bwMode="auto">
          <a:xfrm flipH="1">
            <a:off x="3013850" y="3659705"/>
            <a:ext cx="281780" cy="592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83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Negative Impact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BGP route reflection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Negative side effects 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Routing performance</a:t>
            </a:r>
          </a:p>
          <a:p>
            <a:pPr lvl="2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Path diversity </a:t>
            </a:r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[</a:t>
            </a:r>
            <a:r>
              <a:rPr lang="en-US" altLang="ko-KR" sz="2000" dirty="0" err="1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Uhlig</a:t>
            </a:r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, Networking’06]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Convergence</a:t>
            </a:r>
          </a:p>
          <a:p>
            <a:pPr lvl="2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Others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3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Robustness to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failures</a:t>
            </a:r>
          </a:p>
          <a:p>
            <a:pPr lvl="3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Internal update explosion [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McPherson,APNIC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talk, 2009]</a:t>
            </a:r>
          </a:p>
          <a:p>
            <a:pPr lvl="3"/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Optimal route selection 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[</a:t>
            </a:r>
            <a:r>
              <a:rPr lang="en-US" altLang="ko-KR" dirty="0" err="1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Vutukuru</a:t>
            </a:r>
            <a:r>
              <a:rPr lang="en-US" altLang="ko-KR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, Infocom’06]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Routing correctness</a:t>
            </a:r>
          </a:p>
          <a:p>
            <a:pPr lvl="2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Data forwarding loop </a:t>
            </a:r>
            <a:r>
              <a:rPr lang="en-US" altLang="ko-KR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[Griffin, Sigcomm’02]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Route oscillations [McPherson, Internet Draft, 2000]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10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10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Introduction to Internal BGP and Route Reflection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Understanding BGP Path Diversity and the Impact of Route Reflection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Understanding BGP Convergence inside Large ISPs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2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Definitions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8810"/>
            <a:ext cx="8229600" cy="4407353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Next-hop POP and AS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Next-hop Point-of-Presence (i.e., city in which the next-hop router is located) and AS that the ISP uses to reach a given external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destination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BGP  Next-hop Diversity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Number of distinct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next-hops to reach a given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external destination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as used simultaneously inside a given ISP</a:t>
            </a:r>
          </a:p>
          <a:p>
            <a:pPr marL="0" indent="0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79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Why do we care about path diversity?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8810"/>
            <a:ext cx="8229600" cy="4407354"/>
          </a:xfrm>
        </p:spPr>
        <p:txBody>
          <a:bodyPr>
            <a:normAutofit/>
          </a:bodyPr>
          <a:lstStyle/>
          <a:p>
            <a:r>
              <a:rPr lang="en-US" altLang="ko-KR" sz="24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Higher path diversity</a:t>
            </a:r>
          </a:p>
          <a:p>
            <a:pPr lvl="1"/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More flexibility in </a:t>
            </a:r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t</a:t>
            </a:r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raffic engineering and load balancing</a:t>
            </a:r>
            <a:endParaRPr lang="en-US" altLang="ko-KR" sz="20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lvl="1"/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H</a:t>
            </a:r>
            <a:r>
              <a:rPr lang="en-US" altLang="ko-KR" sz="2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igher </a:t>
            </a:r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availability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Current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IETF efforts to increase BGP diversity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Diverse-path, Add-path, and External-best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altLang="ko-KR" sz="24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13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64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Path diversity </a:t>
            </a:r>
            <a:r>
              <a:rPr lang="en-US" altLang="ko-KR" sz="28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reduction due to route reflection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Cloud"/>
          <p:cNvSpPr>
            <a:spLocks noChangeAspect="1" noEditPoints="1" noChangeArrowheads="1"/>
          </p:cNvSpPr>
          <p:nvPr/>
        </p:nvSpPr>
        <p:spPr bwMode="auto">
          <a:xfrm>
            <a:off x="1219200" y="1713670"/>
            <a:ext cx="4191000" cy="293211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" name="Picture 62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731383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04270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466270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387" y="2353432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 Box 10"/>
          <p:cNvSpPr txBox="1">
            <a:spLocks noChangeArrowheads="1"/>
          </p:cNvSpPr>
          <p:nvPr/>
        </p:nvSpPr>
        <p:spPr bwMode="auto">
          <a:xfrm>
            <a:off x="1828800" y="2247070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Line 11"/>
          <p:cNvSpPr>
            <a:spLocks noChangeShapeType="1"/>
          </p:cNvSpPr>
          <p:nvPr/>
        </p:nvSpPr>
        <p:spPr bwMode="auto">
          <a:xfrm>
            <a:off x="5029200" y="2932870"/>
            <a:ext cx="7620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9" name="Group 68"/>
          <p:cNvGrpSpPr>
            <a:grpSpLocks/>
          </p:cNvGrpSpPr>
          <p:nvPr/>
        </p:nvGrpSpPr>
        <p:grpSpPr bwMode="auto">
          <a:xfrm>
            <a:off x="2438404" y="2628079"/>
            <a:ext cx="2362203" cy="1143004"/>
            <a:chOff x="1536" y="1415"/>
            <a:chExt cx="1488" cy="720"/>
          </a:xfrm>
        </p:grpSpPr>
        <p:pic>
          <p:nvPicPr>
            <p:cNvPr id="111" name="Picture 110" descr="rr copy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943"/>
              <a:ext cx="25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" name="Line 13"/>
            <p:cNvSpPr>
              <a:spLocks noChangeShapeType="1"/>
            </p:cNvSpPr>
            <p:nvPr/>
          </p:nvSpPr>
          <p:spPr bwMode="auto">
            <a:xfrm flipH="1" flipV="1">
              <a:off x="2640" y="2039"/>
              <a:ext cx="192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3" name="Line 14"/>
            <p:cNvSpPr>
              <a:spLocks noChangeShapeType="1"/>
            </p:cNvSpPr>
            <p:nvPr/>
          </p:nvSpPr>
          <p:spPr bwMode="auto">
            <a:xfrm flipV="1">
              <a:off x="2544" y="1415"/>
              <a:ext cx="144" cy="5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4" name="Line 15"/>
            <p:cNvSpPr>
              <a:spLocks noChangeShapeType="1"/>
            </p:cNvSpPr>
            <p:nvPr/>
          </p:nvSpPr>
          <p:spPr bwMode="auto">
            <a:xfrm flipH="1">
              <a:off x="1536" y="2039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5" name="Line 16"/>
            <p:cNvSpPr>
              <a:spLocks noChangeShapeType="1"/>
            </p:cNvSpPr>
            <p:nvPr/>
          </p:nvSpPr>
          <p:spPr bwMode="auto">
            <a:xfrm flipH="1">
              <a:off x="2592" y="1559"/>
              <a:ext cx="432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6" name="Text Box 17"/>
            <p:cNvSpPr txBox="1">
              <a:spLocks noChangeArrowheads="1"/>
            </p:cNvSpPr>
            <p:nvPr/>
          </p:nvSpPr>
          <p:spPr bwMode="auto">
            <a:xfrm>
              <a:off x="2187" y="1693"/>
              <a:ext cx="35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 eaLnBrk="1" hangingPunct="1"/>
              <a:r>
                <a:rPr lang="en-US" altLang="ko-KR" sz="2400" i="1" dirty="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RR</a:t>
              </a:r>
              <a:endParaRPr lang="en-US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0" name="Text Box 18"/>
          <p:cNvSpPr txBox="1">
            <a:spLocks noChangeArrowheads="1"/>
          </p:cNvSpPr>
          <p:nvPr/>
        </p:nvSpPr>
        <p:spPr bwMode="auto">
          <a:xfrm>
            <a:off x="4572000" y="243598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endParaRPr lang="en-US" sz="1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3307664" y="2047015"/>
            <a:ext cx="10262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  RTR2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 Box 20"/>
          <p:cNvSpPr txBox="1">
            <a:spLocks noChangeArrowheads="1"/>
          </p:cNvSpPr>
          <p:nvPr/>
        </p:nvSpPr>
        <p:spPr bwMode="auto">
          <a:xfrm>
            <a:off x="1556665" y="3699030"/>
            <a:ext cx="9621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 RTR3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Line 22"/>
          <p:cNvSpPr>
            <a:spLocks noChangeShapeType="1"/>
          </p:cNvSpPr>
          <p:nvPr/>
        </p:nvSpPr>
        <p:spPr bwMode="auto">
          <a:xfrm flipH="1">
            <a:off x="4800600" y="3618670"/>
            <a:ext cx="990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Cloud"/>
          <p:cNvSpPr>
            <a:spLocks noChangeAspect="1" noEditPoints="1" noChangeArrowheads="1"/>
          </p:cNvSpPr>
          <p:nvPr/>
        </p:nvSpPr>
        <p:spPr bwMode="auto">
          <a:xfrm>
            <a:off x="5715000" y="2856670"/>
            <a:ext cx="1600200" cy="11191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 Box 24"/>
          <p:cNvSpPr txBox="1">
            <a:spLocks noChangeArrowheads="1"/>
          </p:cNvSpPr>
          <p:nvPr/>
        </p:nvSpPr>
        <p:spPr bwMode="auto">
          <a:xfrm>
            <a:off x="6012897" y="3158970"/>
            <a:ext cx="989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AS2</a:t>
            </a:r>
            <a:r>
              <a:rPr lang="en-US" altLang="ko-KR" sz="20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, </a:t>
            </a:r>
            <a:r>
              <a:rPr lang="en-US" altLang="ko-KR" sz="2000" b="1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6" name="Group 75"/>
          <p:cNvGrpSpPr>
            <a:grpSpLocks/>
          </p:cNvGrpSpPr>
          <p:nvPr/>
        </p:nvGrpSpPr>
        <p:grpSpPr bwMode="auto">
          <a:xfrm>
            <a:off x="2362200" y="2551870"/>
            <a:ext cx="2438400" cy="1295400"/>
            <a:chOff x="1776" y="1488"/>
            <a:chExt cx="1536" cy="816"/>
          </a:xfrm>
        </p:grpSpPr>
        <p:sp>
          <p:nvSpPr>
            <p:cNvPr id="105" name="Line 26"/>
            <p:cNvSpPr>
              <a:spLocks noChangeShapeType="1"/>
            </p:cNvSpPr>
            <p:nvPr/>
          </p:nvSpPr>
          <p:spPr bwMode="auto">
            <a:xfrm flipV="1">
              <a:off x="1776" y="1488"/>
              <a:ext cx="1056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6" name="Line 27"/>
            <p:cNvSpPr>
              <a:spLocks noChangeShapeType="1"/>
            </p:cNvSpPr>
            <p:nvPr/>
          </p:nvSpPr>
          <p:spPr bwMode="auto">
            <a:xfrm>
              <a:off x="1824" y="2112"/>
              <a:ext cx="1248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Line 28"/>
            <p:cNvSpPr>
              <a:spLocks noChangeShapeType="1"/>
            </p:cNvSpPr>
            <p:nvPr/>
          </p:nvSpPr>
          <p:spPr bwMode="auto">
            <a:xfrm flipV="1">
              <a:off x="1776" y="1680"/>
              <a:ext cx="1488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8" name="Line 29"/>
            <p:cNvSpPr>
              <a:spLocks noChangeShapeType="1"/>
            </p:cNvSpPr>
            <p:nvPr/>
          </p:nvSpPr>
          <p:spPr bwMode="auto">
            <a:xfrm flipH="1" flipV="1">
              <a:off x="3072" y="1488"/>
              <a:ext cx="192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9" name="Line 30"/>
            <p:cNvSpPr>
              <a:spLocks noChangeShapeType="1"/>
            </p:cNvSpPr>
            <p:nvPr/>
          </p:nvSpPr>
          <p:spPr bwMode="auto">
            <a:xfrm flipV="1">
              <a:off x="3216" y="1728"/>
              <a:ext cx="9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0" name="Line 31"/>
            <p:cNvSpPr>
              <a:spLocks noChangeShapeType="1"/>
            </p:cNvSpPr>
            <p:nvPr/>
          </p:nvSpPr>
          <p:spPr bwMode="auto">
            <a:xfrm flipH="1" flipV="1">
              <a:off x="2976" y="1536"/>
              <a:ext cx="144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4953000" y="3045583"/>
            <a:ext cx="609600" cy="685800"/>
            <a:chOff x="3408" y="1776"/>
            <a:chExt cx="384" cy="432"/>
          </a:xfrm>
        </p:grpSpPr>
        <p:sp>
          <p:nvSpPr>
            <p:cNvPr id="103" name="Line 36"/>
            <p:cNvSpPr>
              <a:spLocks noChangeShapeType="1"/>
            </p:cNvSpPr>
            <p:nvPr/>
          </p:nvSpPr>
          <p:spPr bwMode="auto">
            <a:xfrm flipH="1" flipV="1">
              <a:off x="3456" y="1776"/>
              <a:ext cx="336" cy="144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" name="Line 37"/>
            <p:cNvSpPr>
              <a:spLocks noChangeShapeType="1"/>
            </p:cNvSpPr>
            <p:nvPr/>
          </p:nvSpPr>
          <p:spPr bwMode="auto">
            <a:xfrm flipH="1">
              <a:off x="3408" y="2112"/>
              <a:ext cx="384" cy="96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8" name="Group 77"/>
          <p:cNvGrpSpPr>
            <a:grpSpLocks/>
          </p:cNvGrpSpPr>
          <p:nvPr/>
        </p:nvGrpSpPr>
        <p:grpSpPr bwMode="auto">
          <a:xfrm>
            <a:off x="3733800" y="2475672"/>
            <a:ext cx="1100138" cy="1219201"/>
            <a:chOff x="2640" y="1440"/>
            <a:chExt cx="693" cy="768"/>
          </a:xfrm>
        </p:grpSpPr>
        <p:sp>
          <p:nvSpPr>
            <p:cNvPr id="97" name="Line 38"/>
            <p:cNvSpPr>
              <a:spLocks noChangeShapeType="1"/>
            </p:cNvSpPr>
            <p:nvPr/>
          </p:nvSpPr>
          <p:spPr bwMode="auto">
            <a:xfrm flipH="1" flipV="1">
              <a:off x="2640" y="2160"/>
              <a:ext cx="240" cy="48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Line 39"/>
            <p:cNvSpPr>
              <a:spLocks noChangeShapeType="1"/>
            </p:cNvSpPr>
            <p:nvPr/>
          </p:nvSpPr>
          <p:spPr bwMode="auto">
            <a:xfrm flipH="1" flipV="1">
              <a:off x="2976" y="1920"/>
              <a:ext cx="48" cy="240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Line 40"/>
            <p:cNvSpPr>
              <a:spLocks noChangeShapeType="1"/>
            </p:cNvSpPr>
            <p:nvPr/>
          </p:nvSpPr>
          <p:spPr bwMode="auto">
            <a:xfrm flipV="1">
              <a:off x="3285" y="1913"/>
              <a:ext cx="48" cy="240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Line 41"/>
            <p:cNvSpPr>
              <a:spLocks noChangeShapeType="1"/>
            </p:cNvSpPr>
            <p:nvPr/>
          </p:nvSpPr>
          <p:spPr bwMode="auto">
            <a:xfrm flipH="1" flipV="1">
              <a:off x="3120" y="1440"/>
              <a:ext cx="192" cy="96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Line 42"/>
            <p:cNvSpPr>
              <a:spLocks noChangeShapeType="1"/>
            </p:cNvSpPr>
            <p:nvPr/>
          </p:nvSpPr>
          <p:spPr bwMode="auto">
            <a:xfrm flipH="1">
              <a:off x="2681" y="1680"/>
              <a:ext cx="391" cy="110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Line 43"/>
            <p:cNvSpPr>
              <a:spLocks noChangeShapeType="1"/>
            </p:cNvSpPr>
            <p:nvPr/>
          </p:nvSpPr>
          <p:spPr bwMode="auto">
            <a:xfrm flipH="1">
              <a:off x="3181" y="1872"/>
              <a:ext cx="48" cy="240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914400" y="4837870"/>
            <a:ext cx="2971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r>
              <a:rPr lang="en-US" altLang="ko-KR" sz="16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r>
              <a:rPr lang="en-US" altLang="ko-KR" sz="16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: NH = RTR1, ASPATH = AS2</a:t>
            </a:r>
          </a:p>
          <a:p>
            <a:pPr algn="l"/>
            <a:r>
              <a:rPr lang="en-US" altLang="ko-KR" sz="16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r>
              <a:rPr lang="en-US" altLang="ko-KR" sz="16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: NH = </a:t>
            </a:r>
            <a:r>
              <a:rPr lang="en-US" altLang="ko-KR" sz="16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RTR4, </a:t>
            </a:r>
            <a:r>
              <a:rPr lang="en-US" altLang="ko-KR" sz="16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ASPATH = AS2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4191000" y="2932870"/>
            <a:ext cx="381000" cy="914400"/>
            <a:chOff x="3024" y="1584"/>
            <a:chExt cx="240" cy="576"/>
          </a:xfrm>
        </p:grpSpPr>
        <p:sp>
          <p:nvSpPr>
            <p:cNvPr id="95" name="Line 47"/>
            <p:cNvSpPr>
              <a:spLocks noChangeShapeType="1"/>
            </p:cNvSpPr>
            <p:nvPr/>
          </p:nvSpPr>
          <p:spPr bwMode="auto">
            <a:xfrm flipH="1">
              <a:off x="3024" y="1584"/>
              <a:ext cx="240" cy="240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Line 48"/>
            <p:cNvSpPr>
              <a:spLocks noChangeShapeType="1"/>
            </p:cNvSpPr>
            <p:nvPr/>
          </p:nvSpPr>
          <p:spPr bwMode="auto">
            <a:xfrm flipH="1" flipV="1">
              <a:off x="3024" y="2112"/>
              <a:ext cx="144" cy="48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1" name="Group 80"/>
          <p:cNvGrpSpPr>
            <a:grpSpLocks/>
          </p:cNvGrpSpPr>
          <p:nvPr/>
        </p:nvGrpSpPr>
        <p:grpSpPr bwMode="auto">
          <a:xfrm>
            <a:off x="2971800" y="2772195"/>
            <a:ext cx="1676400" cy="914400"/>
            <a:chOff x="336" y="192"/>
            <a:chExt cx="1056" cy="576"/>
          </a:xfrm>
        </p:grpSpPr>
        <p:sp>
          <p:nvSpPr>
            <p:cNvPr id="91" name="Line 49"/>
            <p:cNvSpPr>
              <a:spLocks noChangeShapeType="1"/>
            </p:cNvSpPr>
            <p:nvPr/>
          </p:nvSpPr>
          <p:spPr bwMode="auto">
            <a:xfrm rot="21420000" flipV="1">
              <a:off x="960" y="192"/>
              <a:ext cx="96" cy="288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Line 50"/>
            <p:cNvSpPr>
              <a:spLocks noChangeShapeType="1"/>
            </p:cNvSpPr>
            <p:nvPr/>
          </p:nvSpPr>
          <p:spPr bwMode="auto">
            <a:xfrm flipH="1">
              <a:off x="336" y="672"/>
              <a:ext cx="432" cy="0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Line 51"/>
            <p:cNvSpPr>
              <a:spLocks noChangeShapeType="1"/>
            </p:cNvSpPr>
            <p:nvPr/>
          </p:nvSpPr>
          <p:spPr bwMode="auto">
            <a:xfrm flipV="1">
              <a:off x="1200" y="432"/>
              <a:ext cx="192" cy="192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Line 52"/>
            <p:cNvSpPr>
              <a:spLocks noChangeShapeType="1"/>
            </p:cNvSpPr>
            <p:nvPr/>
          </p:nvSpPr>
          <p:spPr bwMode="auto">
            <a:xfrm rot="-480000">
              <a:off x="1200" y="672"/>
              <a:ext cx="144" cy="96"/>
            </a:xfrm>
            <a:prstGeom prst="line">
              <a:avLst/>
            </a:prstGeom>
            <a:noFill/>
            <a:ln w="444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4191000" y="4587049"/>
            <a:ext cx="4572000" cy="1092201"/>
            <a:chOff x="2688" y="2626"/>
            <a:chExt cx="2880" cy="688"/>
          </a:xfrm>
        </p:grpSpPr>
        <p:grpSp>
          <p:nvGrpSpPr>
            <p:cNvPr id="86" name="Group 85"/>
            <p:cNvGrpSpPr>
              <a:grpSpLocks/>
            </p:cNvGrpSpPr>
            <p:nvPr/>
          </p:nvGrpSpPr>
          <p:grpSpPr bwMode="auto">
            <a:xfrm>
              <a:off x="2932" y="3081"/>
              <a:ext cx="2636" cy="233"/>
              <a:chOff x="2692" y="2807"/>
              <a:chExt cx="2636" cy="233"/>
            </a:xfrm>
          </p:grpSpPr>
          <p:sp>
            <p:nvSpPr>
              <p:cNvPr id="89" name="Rectangle 88"/>
              <p:cNvSpPr>
                <a:spLocks noChangeArrowheads="1"/>
              </p:cNvSpPr>
              <p:nvPr/>
            </p:nvSpPr>
            <p:spPr bwMode="auto">
              <a:xfrm>
                <a:off x="3456" y="2832"/>
                <a:ext cx="187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9pPr>
              </a:lstStyle>
              <a:p>
                <a:pPr algn="l"/>
                <a:r>
                  <a:rPr lang="en-US" altLang="ko-KR" sz="1600" i="1">
                    <a:latin typeface="Times New Roman" pitchFamily="18" charset="0"/>
                    <a:ea typeface="굴림" pitchFamily="-111" charset="-127"/>
                    <a:cs typeface="Times New Roman" pitchFamily="18" charset="0"/>
                  </a:rPr>
                  <a:t>p</a:t>
                </a:r>
                <a:r>
                  <a:rPr lang="en-US" altLang="ko-KR" sz="1600">
                    <a:latin typeface="Times New Roman" pitchFamily="18" charset="0"/>
                    <a:ea typeface="굴림" pitchFamily="-111" charset="-127"/>
                    <a:cs typeface="Times New Roman" pitchFamily="18" charset="0"/>
                  </a:rPr>
                  <a:t>: NH = RTR4, ASPATH = AS2</a:t>
                </a:r>
                <a:endParaRPr lang="en-US" sz="16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" name="Text Box 56"/>
              <p:cNvSpPr txBox="1">
                <a:spLocks noChangeArrowheads="1"/>
              </p:cNvSpPr>
              <p:nvPr/>
            </p:nvSpPr>
            <p:spPr bwMode="auto">
              <a:xfrm>
                <a:off x="2692" y="2807"/>
                <a:ext cx="6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1pPr>
                <a:lvl2pPr marL="4572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2pPr>
                <a:lvl3pPr marL="9144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3pPr>
                <a:lvl4pPr marL="13716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4pPr>
                <a:lvl5pPr marL="1828800" algn="ctr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-111" charset="0"/>
                    <a:ea typeface="+mn-ea"/>
                    <a:cs typeface="Arial" charset="0"/>
                  </a:defRPr>
                </a:lvl9pPr>
              </a:lstStyle>
              <a:p>
                <a:pPr algn="l" eaLnBrk="1" hangingPunct="1"/>
                <a:r>
                  <a:rPr lang="en-US" altLang="ko-KR" sz="1800">
                    <a:latin typeface="Times New Roman" pitchFamily="18" charset="0"/>
                    <a:ea typeface="굴림" pitchFamily="-111" charset="-127"/>
                    <a:cs typeface="Times New Roman" pitchFamily="18" charset="0"/>
                  </a:rPr>
                  <a:t>OTHERS</a:t>
                </a:r>
                <a:endParaRPr lang="en-US" sz="18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696" y="2626"/>
              <a:ext cx="187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/>
              <a:r>
                <a:rPr lang="en-US" altLang="ko-KR" sz="1600" i="1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p</a:t>
              </a:r>
              <a:r>
                <a:rPr lang="en-US" altLang="ko-KR" sz="160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: NH = RTR1, ASPATH = AS2</a:t>
              </a:r>
            </a:p>
            <a:p>
              <a:pPr algn="l"/>
              <a:r>
                <a:rPr lang="en-US" altLang="ko-KR" sz="1600" i="1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p</a:t>
              </a:r>
              <a:r>
                <a:rPr lang="en-US" altLang="ko-KR" sz="160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: NH = RTR4, ASPATH = AS2</a:t>
              </a:r>
              <a:endParaRPr lang="en-US" sz="16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Text Box 59"/>
            <p:cNvSpPr txBox="1">
              <a:spLocks noChangeArrowheads="1"/>
            </p:cNvSpPr>
            <p:nvPr/>
          </p:nvSpPr>
          <p:spPr bwMode="auto">
            <a:xfrm>
              <a:off x="2688" y="2745"/>
              <a:ext cx="9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pPr algn="l" eaLnBrk="1" hangingPunct="1"/>
              <a:r>
                <a:rPr lang="en-US" altLang="ko-KR" sz="1800">
                  <a:latin typeface="Times New Roman" pitchFamily="18" charset="0"/>
                  <a:ea typeface="굴림" pitchFamily="-111" charset="-127"/>
                  <a:cs typeface="Times New Roman" pitchFamily="18" charset="0"/>
                </a:rPr>
                <a:t>      RTR1, RR</a:t>
              </a:r>
              <a:endParaRPr lang="en-US" sz="18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3" name="Text Box 33"/>
          <p:cNvSpPr txBox="1">
            <a:spLocks noChangeArrowheads="1"/>
          </p:cNvSpPr>
          <p:nvPr/>
        </p:nvSpPr>
        <p:spPr bwMode="auto">
          <a:xfrm>
            <a:off x="4593212" y="2398820"/>
            <a:ext cx="8338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RTR1 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 Box 34"/>
          <p:cNvSpPr txBox="1">
            <a:spLocks noChangeArrowheads="1"/>
          </p:cNvSpPr>
          <p:nvPr/>
        </p:nvSpPr>
        <p:spPr bwMode="auto">
          <a:xfrm>
            <a:off x="3806915" y="3879050"/>
            <a:ext cx="8980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RTR4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 Box 69"/>
          <p:cNvSpPr txBox="1">
            <a:spLocks noChangeArrowheads="1"/>
          </p:cNvSpPr>
          <p:nvPr/>
        </p:nvSpPr>
        <p:spPr bwMode="auto">
          <a:xfrm>
            <a:off x="190453" y="4958520"/>
            <a:ext cx="6335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eaLnBrk="1" hangingPunct="1"/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ALL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80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85" grpId="0"/>
      <p:bldP spid="8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Main questions to answer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8810"/>
            <a:ext cx="8229600" cy="4407353"/>
          </a:xfrm>
        </p:spPr>
        <p:txBody>
          <a:bodyPr>
            <a:norm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degree of BGP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next-hop diversity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do existing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ISPs have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now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Does route reflection deployment reduce BGP next-hop diversity?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15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06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Data collection settings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Content Placeholder 2"/>
          <p:cNvSpPr>
            <a:spLocks noGrp="1"/>
          </p:cNvSpPr>
          <p:nvPr>
            <p:ph idx="1"/>
          </p:nvPr>
        </p:nvSpPr>
        <p:spPr>
          <a:xfrm>
            <a:off x="206515" y="5634245"/>
            <a:ext cx="8568952" cy="882098"/>
          </a:xfrm>
        </p:spPr>
        <p:txBody>
          <a:bodyPr>
            <a:no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 Tier-1 ISP with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full-mesh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i-BGP backbone routing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infrastructure</a:t>
            </a:r>
            <a:endParaRPr lang="en-US" sz="14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ISP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RR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 Tier-1 ISP with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route reflection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i-BGP backbone routing infrastructure</a:t>
            </a:r>
            <a:endParaRPr lang="en-US" sz="16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93" name="Text Box 56"/>
          <p:cNvSpPr txBox="1">
            <a:spLocks noChangeArrowheads="1"/>
          </p:cNvSpPr>
          <p:nvPr/>
        </p:nvSpPr>
        <p:spPr bwMode="auto">
          <a:xfrm>
            <a:off x="1737635" y="2205736"/>
            <a:ext cx="1369029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4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i-BGP f</a:t>
            </a:r>
            <a:r>
              <a:rPr kumimoji="0" lang="en-US" altLang="ko-KR" sz="14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ull-mesh</a:t>
            </a:r>
            <a:endParaRPr kumimoji="0" lang="en-US" altLang="ko-KR" sz="14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94" name="AutoShape 10"/>
          <p:cNvSpPr>
            <a:spLocks noChangeArrowheads="1"/>
          </p:cNvSpPr>
          <p:nvPr/>
        </p:nvSpPr>
        <p:spPr bwMode="auto">
          <a:xfrm>
            <a:off x="1039801" y="1690105"/>
            <a:ext cx="2813290" cy="289407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95" name="Text Box 6"/>
          <p:cNvSpPr txBox="1">
            <a:spLocks noChangeArrowheads="1"/>
          </p:cNvSpPr>
          <p:nvPr/>
        </p:nvSpPr>
        <p:spPr bwMode="auto">
          <a:xfrm>
            <a:off x="1206251" y="1403776"/>
            <a:ext cx="98124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400" dirty="0">
                <a:latin typeface="Times New Roman" pitchFamily="18" charset="0"/>
                <a:ea typeface="굴림" charset="-127"/>
                <a:cs typeface="Times New Roman" pitchFamily="18" charset="0"/>
              </a:rPr>
              <a:t>ISP</a:t>
            </a:r>
            <a:r>
              <a:rPr kumimoji="0" lang="en-US" altLang="ko-KR" sz="2400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FM</a:t>
            </a:r>
          </a:p>
        </p:txBody>
      </p:sp>
      <p:sp>
        <p:nvSpPr>
          <p:cNvPr id="98" name="AutoShape 12"/>
          <p:cNvSpPr>
            <a:spLocks noChangeArrowheads="1"/>
          </p:cNvSpPr>
          <p:nvPr/>
        </p:nvSpPr>
        <p:spPr bwMode="auto">
          <a:xfrm>
            <a:off x="1299818" y="1992760"/>
            <a:ext cx="2281322" cy="1833494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pic>
        <p:nvPicPr>
          <p:cNvPr id="99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0142" y="2944778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8987" y="3745817"/>
            <a:ext cx="144000" cy="207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5221" y="3745817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8284" y="2496885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022" y="2930422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Oval 19"/>
          <p:cNvSpPr>
            <a:spLocks noChangeArrowheads="1"/>
          </p:cNvSpPr>
          <p:nvPr/>
        </p:nvSpPr>
        <p:spPr bwMode="auto">
          <a:xfrm>
            <a:off x="2698790" y="3605133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07" name="Text Box 56"/>
          <p:cNvSpPr txBox="1">
            <a:spLocks noChangeArrowheads="1"/>
          </p:cNvSpPr>
          <p:nvPr/>
        </p:nvSpPr>
        <p:spPr bwMode="auto">
          <a:xfrm>
            <a:off x="1639301" y="1865441"/>
            <a:ext cx="1524776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4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backbone sub-AS</a:t>
            </a:r>
          </a:p>
        </p:txBody>
      </p:sp>
      <p:sp>
        <p:nvSpPr>
          <p:cNvPr id="108" name="Line 31"/>
          <p:cNvSpPr>
            <a:spLocks noChangeShapeType="1"/>
          </p:cNvSpPr>
          <p:nvPr/>
        </p:nvSpPr>
        <p:spPr bwMode="auto">
          <a:xfrm flipH="1">
            <a:off x="1492484" y="3908035"/>
            <a:ext cx="231884" cy="18315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Oval 35"/>
          <p:cNvSpPr>
            <a:spLocks noChangeArrowheads="1"/>
          </p:cNvSpPr>
          <p:nvPr/>
        </p:nvSpPr>
        <p:spPr bwMode="auto">
          <a:xfrm>
            <a:off x="2755908" y="3605133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6" name="Oval 36"/>
          <p:cNvSpPr>
            <a:spLocks noChangeArrowheads="1"/>
          </p:cNvSpPr>
          <p:nvPr/>
        </p:nvSpPr>
        <p:spPr bwMode="auto">
          <a:xfrm>
            <a:off x="2821552" y="3605133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7" name="Oval 37"/>
          <p:cNvSpPr>
            <a:spLocks noChangeArrowheads="1"/>
          </p:cNvSpPr>
          <p:nvPr/>
        </p:nvSpPr>
        <p:spPr bwMode="auto">
          <a:xfrm>
            <a:off x="2596488" y="4190839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8" name="Oval 38"/>
          <p:cNvSpPr>
            <a:spLocks noChangeArrowheads="1"/>
          </p:cNvSpPr>
          <p:nvPr/>
        </p:nvSpPr>
        <p:spPr bwMode="auto">
          <a:xfrm>
            <a:off x="2751646" y="4190839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9" name="Oval 39"/>
          <p:cNvSpPr>
            <a:spLocks noChangeArrowheads="1"/>
          </p:cNvSpPr>
          <p:nvPr/>
        </p:nvSpPr>
        <p:spPr bwMode="auto">
          <a:xfrm>
            <a:off x="2899130" y="4190839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0" name="Line 54"/>
          <p:cNvSpPr>
            <a:spLocks noChangeShapeType="1"/>
          </p:cNvSpPr>
          <p:nvPr/>
        </p:nvSpPr>
        <p:spPr bwMode="auto">
          <a:xfrm>
            <a:off x="1841163" y="3908035"/>
            <a:ext cx="274320" cy="18315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1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1678" y="3745817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3349257" y="3908035"/>
            <a:ext cx="76726" cy="12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AutoShape 53"/>
          <p:cNvSpPr>
            <a:spLocks noChangeArrowheads="1"/>
          </p:cNvSpPr>
          <p:nvPr/>
        </p:nvSpPr>
        <p:spPr bwMode="auto">
          <a:xfrm>
            <a:off x="1260602" y="4037234"/>
            <a:ext cx="463767" cy="3904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Sub</a:t>
            </a:r>
          </a:p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endParaRPr kumimoji="0" lang="en-US" altLang="ko-KR" sz="9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4" name="Line 40"/>
          <p:cNvSpPr>
            <a:spLocks noChangeShapeType="1"/>
          </p:cNvSpPr>
          <p:nvPr/>
        </p:nvSpPr>
        <p:spPr bwMode="auto">
          <a:xfrm>
            <a:off x="688154" y="3025887"/>
            <a:ext cx="572449" cy="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AutoShape 22"/>
          <p:cNvSpPr>
            <a:spLocks noChangeArrowheads="1"/>
          </p:cNvSpPr>
          <p:nvPr/>
        </p:nvSpPr>
        <p:spPr bwMode="auto">
          <a:xfrm>
            <a:off x="504012" y="2172451"/>
            <a:ext cx="368285" cy="55125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1</a:t>
            </a:r>
          </a:p>
        </p:txBody>
      </p:sp>
      <p:sp>
        <p:nvSpPr>
          <p:cNvPr id="126" name="AutoShape 53"/>
          <p:cNvSpPr>
            <a:spLocks noChangeArrowheads="1"/>
          </p:cNvSpPr>
          <p:nvPr/>
        </p:nvSpPr>
        <p:spPr bwMode="auto">
          <a:xfrm>
            <a:off x="1801947" y="4037234"/>
            <a:ext cx="463767" cy="3904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Sub</a:t>
            </a:r>
          </a:p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endParaRPr kumimoji="0" lang="en-US" altLang="ko-KR" sz="9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7" name="AutoShape 53"/>
          <p:cNvSpPr>
            <a:spLocks noChangeArrowheads="1"/>
          </p:cNvSpPr>
          <p:nvPr/>
        </p:nvSpPr>
        <p:spPr bwMode="auto">
          <a:xfrm>
            <a:off x="3194952" y="4037234"/>
            <a:ext cx="463767" cy="390471"/>
          </a:xfrm>
          <a:prstGeom prst="roundRect">
            <a:avLst>
              <a:gd name="adj" fmla="val 16667"/>
            </a:avLst>
          </a:prstGeom>
          <a:noFill/>
          <a:ln w="254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Sub</a:t>
            </a:r>
          </a:p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endParaRPr kumimoji="0" lang="en-US" altLang="ko-KR" sz="9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8" name="Line 47"/>
          <p:cNvSpPr>
            <a:spLocks noChangeShapeType="1"/>
          </p:cNvSpPr>
          <p:nvPr/>
        </p:nvSpPr>
        <p:spPr bwMode="auto">
          <a:xfrm>
            <a:off x="3619503" y="2995023"/>
            <a:ext cx="545152" cy="5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AutoShape 52"/>
          <p:cNvSpPr>
            <a:spLocks noChangeArrowheads="1"/>
          </p:cNvSpPr>
          <p:nvPr/>
        </p:nvSpPr>
        <p:spPr bwMode="auto">
          <a:xfrm>
            <a:off x="3987691" y="2900276"/>
            <a:ext cx="368285" cy="55125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i</a:t>
            </a:r>
          </a:p>
        </p:txBody>
      </p:sp>
      <p:sp>
        <p:nvSpPr>
          <p:cNvPr id="130" name="Line 8"/>
          <p:cNvSpPr>
            <a:spLocks noChangeShapeType="1"/>
          </p:cNvSpPr>
          <p:nvPr/>
        </p:nvSpPr>
        <p:spPr bwMode="auto">
          <a:xfrm>
            <a:off x="6560965" y="1957615"/>
            <a:ext cx="376214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Line 9"/>
          <p:cNvSpPr>
            <a:spLocks noChangeShapeType="1"/>
          </p:cNvSpPr>
          <p:nvPr/>
        </p:nvSpPr>
        <p:spPr bwMode="auto">
          <a:xfrm flipV="1">
            <a:off x="7159552" y="2392590"/>
            <a:ext cx="434563" cy="215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" name="Line 10"/>
          <p:cNvSpPr>
            <a:spLocks noChangeShapeType="1"/>
          </p:cNvSpPr>
          <p:nvPr/>
        </p:nvSpPr>
        <p:spPr bwMode="auto">
          <a:xfrm flipH="1">
            <a:off x="6962737" y="2535465"/>
            <a:ext cx="1184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Line 11"/>
          <p:cNvSpPr>
            <a:spLocks noChangeShapeType="1"/>
          </p:cNvSpPr>
          <p:nvPr/>
        </p:nvSpPr>
        <p:spPr bwMode="auto">
          <a:xfrm>
            <a:off x="7131114" y="2655786"/>
            <a:ext cx="103331" cy="12449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Line 12"/>
          <p:cNvSpPr>
            <a:spLocks noChangeShapeType="1"/>
          </p:cNvSpPr>
          <p:nvPr/>
        </p:nvSpPr>
        <p:spPr bwMode="auto">
          <a:xfrm>
            <a:off x="7074290" y="2064743"/>
            <a:ext cx="34164" cy="432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Line 13"/>
          <p:cNvSpPr>
            <a:spLocks noChangeShapeType="1"/>
          </p:cNvSpPr>
          <p:nvPr/>
        </p:nvSpPr>
        <p:spPr bwMode="auto">
          <a:xfrm>
            <a:off x="7041115" y="1959203"/>
            <a:ext cx="5530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Line 14"/>
          <p:cNvSpPr>
            <a:spLocks noChangeShapeType="1"/>
          </p:cNvSpPr>
          <p:nvPr/>
        </p:nvSpPr>
        <p:spPr bwMode="auto">
          <a:xfrm>
            <a:off x="7774114" y="2407490"/>
            <a:ext cx="112613" cy="55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Line 15"/>
          <p:cNvSpPr>
            <a:spLocks noChangeShapeType="1"/>
          </p:cNvSpPr>
          <p:nvPr/>
        </p:nvSpPr>
        <p:spPr bwMode="auto">
          <a:xfrm flipH="1">
            <a:off x="5975174" y="1959203"/>
            <a:ext cx="473751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Line 17"/>
          <p:cNvSpPr>
            <a:spLocks noChangeShapeType="1"/>
          </p:cNvSpPr>
          <p:nvPr/>
        </p:nvSpPr>
        <p:spPr bwMode="auto">
          <a:xfrm flipH="1">
            <a:off x="5987739" y="1992759"/>
            <a:ext cx="404369" cy="7300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Line 18"/>
          <p:cNvSpPr>
            <a:spLocks noChangeShapeType="1"/>
          </p:cNvSpPr>
          <p:nvPr/>
        </p:nvSpPr>
        <p:spPr bwMode="auto">
          <a:xfrm flipH="1">
            <a:off x="6244357" y="2064743"/>
            <a:ext cx="190838" cy="9025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Line 19"/>
          <p:cNvSpPr>
            <a:spLocks noChangeShapeType="1"/>
          </p:cNvSpPr>
          <p:nvPr/>
        </p:nvSpPr>
        <p:spPr bwMode="auto">
          <a:xfrm flipH="1">
            <a:off x="5863703" y="2103665"/>
            <a:ext cx="71411" cy="6191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Line 20"/>
          <p:cNvSpPr>
            <a:spLocks noChangeShapeType="1"/>
          </p:cNvSpPr>
          <p:nvPr/>
        </p:nvSpPr>
        <p:spPr bwMode="auto">
          <a:xfrm>
            <a:off x="5935114" y="2103665"/>
            <a:ext cx="236876" cy="863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Line 21"/>
          <p:cNvSpPr>
            <a:spLocks noChangeShapeType="1"/>
          </p:cNvSpPr>
          <p:nvPr/>
        </p:nvSpPr>
        <p:spPr bwMode="auto">
          <a:xfrm>
            <a:off x="5895926" y="2824390"/>
            <a:ext cx="276064" cy="215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Line 22"/>
          <p:cNvSpPr>
            <a:spLocks noChangeShapeType="1"/>
          </p:cNvSpPr>
          <p:nvPr/>
        </p:nvSpPr>
        <p:spPr bwMode="auto">
          <a:xfrm flipH="1">
            <a:off x="5540612" y="2824390"/>
            <a:ext cx="30828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Line 23"/>
          <p:cNvSpPr>
            <a:spLocks noChangeShapeType="1"/>
          </p:cNvSpPr>
          <p:nvPr/>
        </p:nvSpPr>
        <p:spPr bwMode="auto">
          <a:xfrm flipH="1">
            <a:off x="5884318" y="3040290"/>
            <a:ext cx="316124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Line 24"/>
          <p:cNvSpPr>
            <a:spLocks noChangeShapeType="1"/>
          </p:cNvSpPr>
          <p:nvPr/>
        </p:nvSpPr>
        <p:spPr bwMode="auto">
          <a:xfrm flipH="1">
            <a:off x="6222695" y="3111728"/>
            <a:ext cx="261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Line 25"/>
          <p:cNvSpPr>
            <a:spLocks noChangeShapeType="1"/>
          </p:cNvSpPr>
          <p:nvPr/>
        </p:nvSpPr>
        <p:spPr bwMode="auto">
          <a:xfrm flipH="1">
            <a:off x="5737428" y="2103665"/>
            <a:ext cx="197686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Line 26"/>
          <p:cNvSpPr>
            <a:spLocks noChangeShapeType="1"/>
          </p:cNvSpPr>
          <p:nvPr/>
        </p:nvSpPr>
        <p:spPr bwMode="auto">
          <a:xfrm flipH="1">
            <a:off x="5816677" y="3111728"/>
            <a:ext cx="3161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Line 27"/>
          <p:cNvSpPr>
            <a:spLocks noChangeShapeType="1"/>
          </p:cNvSpPr>
          <p:nvPr/>
        </p:nvSpPr>
        <p:spPr bwMode="auto">
          <a:xfrm flipH="1">
            <a:off x="7634174" y="2390756"/>
            <a:ext cx="19695" cy="12257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Line 28"/>
          <p:cNvSpPr>
            <a:spLocks noChangeShapeType="1"/>
          </p:cNvSpPr>
          <p:nvPr/>
        </p:nvSpPr>
        <p:spPr bwMode="auto">
          <a:xfrm>
            <a:off x="7159610" y="2551340"/>
            <a:ext cx="236876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AutoShape 29"/>
          <p:cNvSpPr>
            <a:spLocks noChangeArrowheads="1"/>
          </p:cNvSpPr>
          <p:nvPr/>
        </p:nvSpPr>
        <p:spPr bwMode="auto">
          <a:xfrm>
            <a:off x="6327195" y="1848743"/>
            <a:ext cx="216000" cy="21600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AutoShape 30"/>
          <p:cNvSpPr>
            <a:spLocks noChangeArrowheads="1"/>
          </p:cNvSpPr>
          <p:nvPr/>
        </p:nvSpPr>
        <p:spPr bwMode="auto">
          <a:xfrm>
            <a:off x="6966290" y="1848767"/>
            <a:ext cx="216000" cy="21600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AutoShape 31"/>
          <p:cNvSpPr>
            <a:spLocks noChangeArrowheads="1"/>
          </p:cNvSpPr>
          <p:nvPr/>
        </p:nvSpPr>
        <p:spPr bwMode="auto">
          <a:xfrm>
            <a:off x="5875024" y="2032228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AutoShape 32"/>
          <p:cNvSpPr>
            <a:spLocks noChangeArrowheads="1"/>
          </p:cNvSpPr>
          <p:nvPr/>
        </p:nvSpPr>
        <p:spPr bwMode="auto">
          <a:xfrm>
            <a:off x="5788102" y="2722790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AutoShape 33"/>
          <p:cNvSpPr>
            <a:spLocks noChangeArrowheads="1"/>
          </p:cNvSpPr>
          <p:nvPr/>
        </p:nvSpPr>
        <p:spPr bwMode="auto">
          <a:xfrm>
            <a:off x="6132800" y="2967265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AutoShape 34"/>
          <p:cNvSpPr>
            <a:spLocks noChangeArrowheads="1"/>
          </p:cNvSpPr>
          <p:nvPr/>
        </p:nvSpPr>
        <p:spPr bwMode="auto">
          <a:xfrm>
            <a:off x="7594114" y="2248128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" name="AutoShape 35"/>
          <p:cNvSpPr>
            <a:spLocks noChangeArrowheads="1"/>
          </p:cNvSpPr>
          <p:nvPr/>
        </p:nvSpPr>
        <p:spPr bwMode="auto">
          <a:xfrm>
            <a:off x="7041115" y="2535465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7" name="AutoShape 10"/>
          <p:cNvSpPr>
            <a:spLocks noChangeArrowheads="1"/>
          </p:cNvSpPr>
          <p:nvPr/>
        </p:nvSpPr>
        <p:spPr bwMode="auto">
          <a:xfrm>
            <a:off x="5335274" y="1690105"/>
            <a:ext cx="2815200" cy="289407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58" name="Text Box 6"/>
          <p:cNvSpPr txBox="1">
            <a:spLocks noChangeArrowheads="1"/>
          </p:cNvSpPr>
          <p:nvPr/>
        </p:nvSpPr>
        <p:spPr bwMode="auto">
          <a:xfrm>
            <a:off x="5413427" y="1403775"/>
            <a:ext cx="902811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2400" dirty="0">
                <a:latin typeface="Times New Roman" pitchFamily="18" charset="0"/>
                <a:ea typeface="굴림" charset="-127"/>
                <a:cs typeface="Times New Roman" pitchFamily="18" charset="0"/>
              </a:rPr>
              <a:t>ISP</a:t>
            </a:r>
            <a:r>
              <a:rPr kumimoji="0" lang="en-US" altLang="ko-KR" sz="2400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RR</a:t>
            </a:r>
          </a:p>
        </p:txBody>
      </p:sp>
      <p:sp>
        <p:nvSpPr>
          <p:cNvPr id="159" name="Line 27"/>
          <p:cNvSpPr>
            <a:spLocks noChangeShapeType="1"/>
          </p:cNvSpPr>
          <p:nvPr/>
        </p:nvSpPr>
        <p:spPr bwMode="auto">
          <a:xfrm flipH="1">
            <a:off x="5066861" y="2995592"/>
            <a:ext cx="3945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0" name="Line 103"/>
          <p:cNvSpPr>
            <a:spLocks noChangeShapeType="1"/>
          </p:cNvSpPr>
          <p:nvPr/>
        </p:nvSpPr>
        <p:spPr bwMode="auto">
          <a:xfrm flipH="1">
            <a:off x="7936365" y="3042845"/>
            <a:ext cx="31525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" name="Line 114"/>
          <p:cNvSpPr>
            <a:spLocks noChangeShapeType="1"/>
          </p:cNvSpPr>
          <p:nvPr/>
        </p:nvSpPr>
        <p:spPr bwMode="auto">
          <a:xfrm>
            <a:off x="5184428" y="2335192"/>
            <a:ext cx="4746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" name="AutoShape 46"/>
          <p:cNvSpPr>
            <a:spLocks noChangeArrowheads="1"/>
          </p:cNvSpPr>
          <p:nvPr/>
        </p:nvSpPr>
        <p:spPr bwMode="auto">
          <a:xfrm>
            <a:off x="8245523" y="2801545"/>
            <a:ext cx="376214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ii</a:t>
            </a:r>
            <a:endParaRPr kumimoji="0" lang="ko-KR" altLang="en-US" sz="12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63" name="Oval 69"/>
          <p:cNvSpPr>
            <a:spLocks noChangeArrowheads="1"/>
          </p:cNvSpPr>
          <p:nvPr/>
        </p:nvSpPr>
        <p:spPr bwMode="auto">
          <a:xfrm>
            <a:off x="5568656" y="2227490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Oval 71"/>
          <p:cNvSpPr>
            <a:spLocks noChangeArrowheads="1"/>
          </p:cNvSpPr>
          <p:nvPr/>
        </p:nvSpPr>
        <p:spPr bwMode="auto">
          <a:xfrm>
            <a:off x="5461363" y="2895827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Oval 72"/>
          <p:cNvSpPr>
            <a:spLocks noChangeArrowheads="1"/>
          </p:cNvSpPr>
          <p:nvPr/>
        </p:nvSpPr>
        <p:spPr bwMode="auto">
          <a:xfrm>
            <a:off x="5718269" y="3364140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Oval 73"/>
          <p:cNvSpPr>
            <a:spLocks noChangeArrowheads="1"/>
          </p:cNvSpPr>
          <p:nvPr/>
        </p:nvSpPr>
        <p:spPr bwMode="auto">
          <a:xfrm>
            <a:off x="5777488" y="4192815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Oval 74"/>
          <p:cNvSpPr>
            <a:spLocks noChangeArrowheads="1"/>
          </p:cNvSpPr>
          <p:nvPr/>
        </p:nvSpPr>
        <p:spPr bwMode="auto">
          <a:xfrm>
            <a:off x="6132801" y="3759427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Oval 75"/>
          <p:cNvSpPr>
            <a:spLocks noChangeArrowheads="1"/>
          </p:cNvSpPr>
          <p:nvPr/>
        </p:nvSpPr>
        <p:spPr bwMode="auto">
          <a:xfrm>
            <a:off x="6883488" y="3472090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9" name="Oval 76"/>
          <p:cNvSpPr>
            <a:spLocks noChangeArrowheads="1"/>
          </p:cNvSpPr>
          <p:nvPr/>
        </p:nvSpPr>
        <p:spPr bwMode="auto">
          <a:xfrm>
            <a:off x="7161512" y="3913415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0" name="Oval 77"/>
          <p:cNvSpPr>
            <a:spLocks noChangeArrowheads="1"/>
          </p:cNvSpPr>
          <p:nvPr/>
        </p:nvSpPr>
        <p:spPr bwMode="auto">
          <a:xfrm>
            <a:off x="7318050" y="3111727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1" name="Oval 78"/>
          <p:cNvSpPr>
            <a:spLocks noChangeArrowheads="1"/>
          </p:cNvSpPr>
          <p:nvPr/>
        </p:nvSpPr>
        <p:spPr bwMode="auto">
          <a:xfrm>
            <a:off x="7830991" y="2967265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Oval 79"/>
          <p:cNvSpPr>
            <a:spLocks noChangeArrowheads="1"/>
          </p:cNvSpPr>
          <p:nvPr/>
        </p:nvSpPr>
        <p:spPr bwMode="auto">
          <a:xfrm>
            <a:off x="7594115" y="3616552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AutoShape 22"/>
          <p:cNvSpPr>
            <a:spLocks noChangeArrowheads="1"/>
          </p:cNvSpPr>
          <p:nvPr/>
        </p:nvSpPr>
        <p:spPr bwMode="auto">
          <a:xfrm>
            <a:off x="4860032" y="2085955"/>
            <a:ext cx="376214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11</a:t>
            </a:r>
          </a:p>
        </p:txBody>
      </p:sp>
      <p:sp>
        <p:nvSpPr>
          <p:cNvPr id="174" name="AutoShape 25"/>
          <p:cNvSpPr>
            <a:spLocks noChangeArrowheads="1"/>
          </p:cNvSpPr>
          <p:nvPr/>
        </p:nvSpPr>
        <p:spPr bwMode="auto">
          <a:xfrm>
            <a:off x="4860032" y="2840017"/>
            <a:ext cx="376214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22</a:t>
            </a:r>
          </a:p>
        </p:txBody>
      </p:sp>
      <p:pic>
        <p:nvPicPr>
          <p:cNvPr id="175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0142" y="2528467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" name="Line 39"/>
          <p:cNvSpPr>
            <a:spLocks noChangeShapeType="1"/>
          </p:cNvSpPr>
          <p:nvPr/>
        </p:nvSpPr>
        <p:spPr bwMode="auto">
          <a:xfrm>
            <a:off x="872297" y="2585890"/>
            <a:ext cx="38830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" name="AutoShape 25"/>
          <p:cNvSpPr>
            <a:spLocks noChangeArrowheads="1"/>
          </p:cNvSpPr>
          <p:nvPr/>
        </p:nvSpPr>
        <p:spPr bwMode="auto">
          <a:xfrm>
            <a:off x="523062" y="2888792"/>
            <a:ext cx="368285" cy="55125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2</a:t>
            </a:r>
          </a:p>
        </p:txBody>
      </p:sp>
      <p:pic>
        <p:nvPicPr>
          <p:cNvPr id="178" name="Picture 177" descr="Captur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6126" y="2787639"/>
            <a:ext cx="252885" cy="39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" name="Text Box 50"/>
          <p:cNvSpPr txBox="1">
            <a:spLocks noChangeArrowheads="1"/>
          </p:cNvSpPr>
          <p:nvPr/>
        </p:nvSpPr>
        <p:spPr bwMode="auto">
          <a:xfrm>
            <a:off x="2006715" y="2545014"/>
            <a:ext cx="71365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9pPr>
          </a:lstStyle>
          <a:p>
            <a:r>
              <a:rPr kumimoji="0" lang="en-US" altLang="ko-KR" sz="105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Collector</a:t>
            </a:r>
          </a:p>
        </p:txBody>
      </p:sp>
      <p:pic>
        <p:nvPicPr>
          <p:cNvPr id="180" name="Picture 179" descr="Captur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37275" y="2194575"/>
            <a:ext cx="282575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1" name="Text Box 50"/>
          <p:cNvSpPr txBox="1">
            <a:spLocks noChangeArrowheads="1"/>
          </p:cNvSpPr>
          <p:nvPr/>
        </p:nvSpPr>
        <p:spPr bwMode="auto">
          <a:xfrm>
            <a:off x="6385093" y="1990332"/>
            <a:ext cx="71365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9pPr>
          </a:lstStyle>
          <a:p>
            <a:r>
              <a:rPr kumimoji="0" lang="en-US" altLang="ko-KR" sz="105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Collector</a:t>
            </a:r>
          </a:p>
        </p:txBody>
      </p:sp>
      <p:sp>
        <p:nvSpPr>
          <p:cNvPr id="182" name="Freeform 181"/>
          <p:cNvSpPr/>
          <p:nvPr/>
        </p:nvSpPr>
        <p:spPr>
          <a:xfrm>
            <a:off x="2454538" y="2595418"/>
            <a:ext cx="1076325" cy="285750"/>
          </a:xfrm>
          <a:custGeom>
            <a:avLst/>
            <a:gdLst>
              <a:gd name="connsiteX0" fmla="*/ 1076325 w 1076325"/>
              <a:gd name="connsiteY0" fmla="*/ 0 h 285750"/>
              <a:gd name="connsiteX1" fmla="*/ 514350 w 1076325"/>
              <a:gd name="connsiteY1" fmla="*/ 76200 h 285750"/>
              <a:gd name="connsiteX2" fmla="*/ 0 w 1076325"/>
              <a:gd name="connsiteY2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6325" h="285750">
                <a:moveTo>
                  <a:pt x="1076325" y="0"/>
                </a:moveTo>
                <a:cubicBezTo>
                  <a:pt x="885031" y="14287"/>
                  <a:pt x="693737" y="28575"/>
                  <a:pt x="514350" y="76200"/>
                </a:cubicBezTo>
                <a:cubicBezTo>
                  <a:pt x="334963" y="123825"/>
                  <a:pt x="167481" y="204787"/>
                  <a:pt x="0" y="285750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3" name="Freeform 182"/>
          <p:cNvSpPr/>
          <p:nvPr/>
        </p:nvSpPr>
        <p:spPr>
          <a:xfrm>
            <a:off x="2454538" y="2944177"/>
            <a:ext cx="1057275" cy="41766"/>
          </a:xfrm>
          <a:custGeom>
            <a:avLst/>
            <a:gdLst>
              <a:gd name="connsiteX0" fmla="*/ 1057275 w 1057275"/>
              <a:gd name="connsiteY0" fmla="*/ 41766 h 41766"/>
              <a:gd name="connsiteX1" fmla="*/ 657225 w 1057275"/>
              <a:gd name="connsiteY1" fmla="*/ 3666 h 41766"/>
              <a:gd name="connsiteX2" fmla="*/ 0 w 1057275"/>
              <a:gd name="connsiteY2" fmla="*/ 3666 h 4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7275" h="41766">
                <a:moveTo>
                  <a:pt x="1057275" y="41766"/>
                </a:moveTo>
                <a:cubicBezTo>
                  <a:pt x="945356" y="25891"/>
                  <a:pt x="833437" y="10016"/>
                  <a:pt x="657225" y="3666"/>
                </a:cubicBezTo>
                <a:cubicBezTo>
                  <a:pt x="481013" y="-2684"/>
                  <a:pt x="240506" y="491"/>
                  <a:pt x="0" y="3666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" name="Freeform 183"/>
          <p:cNvSpPr/>
          <p:nvPr/>
        </p:nvSpPr>
        <p:spPr>
          <a:xfrm>
            <a:off x="2454538" y="3014518"/>
            <a:ext cx="866775" cy="752475"/>
          </a:xfrm>
          <a:custGeom>
            <a:avLst/>
            <a:gdLst>
              <a:gd name="connsiteX0" fmla="*/ 866775 w 866775"/>
              <a:gd name="connsiteY0" fmla="*/ 752475 h 752475"/>
              <a:gd name="connsiteX1" fmla="*/ 714375 w 866775"/>
              <a:gd name="connsiteY1" fmla="*/ 276225 h 752475"/>
              <a:gd name="connsiteX2" fmla="*/ 0 w 866775"/>
              <a:gd name="connsiteY2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752475">
                <a:moveTo>
                  <a:pt x="866775" y="752475"/>
                </a:moveTo>
                <a:cubicBezTo>
                  <a:pt x="862806" y="577056"/>
                  <a:pt x="858837" y="401637"/>
                  <a:pt x="714375" y="276225"/>
                </a:cubicBezTo>
                <a:cubicBezTo>
                  <a:pt x="569912" y="150812"/>
                  <a:pt x="284956" y="75406"/>
                  <a:pt x="0" y="0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5" name="Freeform 184"/>
          <p:cNvSpPr/>
          <p:nvPr/>
        </p:nvSpPr>
        <p:spPr>
          <a:xfrm>
            <a:off x="2197039" y="3176443"/>
            <a:ext cx="57474" cy="552450"/>
          </a:xfrm>
          <a:custGeom>
            <a:avLst/>
            <a:gdLst>
              <a:gd name="connsiteX0" fmla="*/ 38424 w 57474"/>
              <a:gd name="connsiteY0" fmla="*/ 552450 h 552450"/>
              <a:gd name="connsiteX1" fmla="*/ 324 w 57474"/>
              <a:gd name="connsiteY1" fmla="*/ 333375 h 552450"/>
              <a:gd name="connsiteX2" fmla="*/ 57474 w 57474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474" h="552450">
                <a:moveTo>
                  <a:pt x="38424" y="552450"/>
                </a:moveTo>
                <a:cubicBezTo>
                  <a:pt x="17786" y="488950"/>
                  <a:pt x="-2851" y="425450"/>
                  <a:pt x="324" y="333375"/>
                </a:cubicBezTo>
                <a:cubicBezTo>
                  <a:pt x="3499" y="241300"/>
                  <a:pt x="30486" y="120650"/>
                  <a:pt x="57474" y="0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6" name="Freeform 185"/>
          <p:cNvSpPr/>
          <p:nvPr/>
        </p:nvSpPr>
        <p:spPr>
          <a:xfrm>
            <a:off x="1787788" y="3071668"/>
            <a:ext cx="400050" cy="685800"/>
          </a:xfrm>
          <a:custGeom>
            <a:avLst/>
            <a:gdLst>
              <a:gd name="connsiteX0" fmla="*/ 0 w 400050"/>
              <a:gd name="connsiteY0" fmla="*/ 685800 h 685800"/>
              <a:gd name="connsiteX1" fmla="*/ 123825 w 400050"/>
              <a:gd name="connsiteY1" fmla="*/ 190500 h 685800"/>
              <a:gd name="connsiteX2" fmla="*/ 400050 w 400050"/>
              <a:gd name="connsiteY2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050" h="685800">
                <a:moveTo>
                  <a:pt x="0" y="685800"/>
                </a:moveTo>
                <a:cubicBezTo>
                  <a:pt x="28575" y="495300"/>
                  <a:pt x="57150" y="304800"/>
                  <a:pt x="123825" y="190500"/>
                </a:cubicBezTo>
                <a:cubicBezTo>
                  <a:pt x="190500" y="76200"/>
                  <a:pt x="295275" y="38100"/>
                  <a:pt x="400050" y="0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7" name="Freeform 186"/>
          <p:cNvSpPr/>
          <p:nvPr/>
        </p:nvSpPr>
        <p:spPr>
          <a:xfrm>
            <a:off x="1359163" y="2969086"/>
            <a:ext cx="809625" cy="83532"/>
          </a:xfrm>
          <a:custGeom>
            <a:avLst/>
            <a:gdLst>
              <a:gd name="connsiteX0" fmla="*/ 0 w 809625"/>
              <a:gd name="connsiteY0" fmla="*/ 83532 h 83532"/>
              <a:gd name="connsiteX1" fmla="*/ 361950 w 809625"/>
              <a:gd name="connsiteY1" fmla="*/ 7332 h 83532"/>
              <a:gd name="connsiteX2" fmla="*/ 809625 w 809625"/>
              <a:gd name="connsiteY2" fmla="*/ 7332 h 8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625" h="83532">
                <a:moveTo>
                  <a:pt x="0" y="83532"/>
                </a:moveTo>
                <a:cubicBezTo>
                  <a:pt x="113506" y="51782"/>
                  <a:pt x="227013" y="20032"/>
                  <a:pt x="361950" y="7332"/>
                </a:cubicBezTo>
                <a:cubicBezTo>
                  <a:pt x="496888" y="-5368"/>
                  <a:pt x="653256" y="982"/>
                  <a:pt x="809625" y="7332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8" name="Freeform 187"/>
          <p:cNvSpPr/>
          <p:nvPr/>
        </p:nvSpPr>
        <p:spPr>
          <a:xfrm>
            <a:off x="1349638" y="2585487"/>
            <a:ext cx="847725" cy="295681"/>
          </a:xfrm>
          <a:custGeom>
            <a:avLst/>
            <a:gdLst>
              <a:gd name="connsiteX0" fmla="*/ 0 w 847725"/>
              <a:gd name="connsiteY0" fmla="*/ 19456 h 295681"/>
              <a:gd name="connsiteX1" fmla="*/ 476250 w 847725"/>
              <a:gd name="connsiteY1" fmla="*/ 28981 h 295681"/>
              <a:gd name="connsiteX2" fmla="*/ 847725 w 847725"/>
              <a:gd name="connsiteY2" fmla="*/ 295681 h 29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725" h="295681">
                <a:moveTo>
                  <a:pt x="0" y="19456"/>
                </a:moveTo>
                <a:cubicBezTo>
                  <a:pt x="167481" y="1199"/>
                  <a:pt x="334963" y="-17057"/>
                  <a:pt x="476250" y="28981"/>
                </a:cubicBezTo>
                <a:cubicBezTo>
                  <a:pt x="617538" y="75019"/>
                  <a:pt x="732631" y="185350"/>
                  <a:pt x="847725" y="295681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9" name="Freeform 188"/>
          <p:cNvSpPr/>
          <p:nvPr/>
        </p:nvSpPr>
        <p:spPr>
          <a:xfrm>
            <a:off x="6334300" y="2614468"/>
            <a:ext cx="257175" cy="428625"/>
          </a:xfrm>
          <a:custGeom>
            <a:avLst/>
            <a:gdLst>
              <a:gd name="connsiteX0" fmla="*/ 0 w 257175"/>
              <a:gd name="connsiteY0" fmla="*/ 428625 h 428625"/>
              <a:gd name="connsiteX1" fmla="*/ 200025 w 257175"/>
              <a:gd name="connsiteY1" fmla="*/ 238125 h 428625"/>
              <a:gd name="connsiteX2" fmla="*/ 257175 w 257175"/>
              <a:gd name="connsiteY2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175" h="428625">
                <a:moveTo>
                  <a:pt x="0" y="428625"/>
                </a:moveTo>
                <a:cubicBezTo>
                  <a:pt x="78581" y="369093"/>
                  <a:pt x="157163" y="309562"/>
                  <a:pt x="200025" y="238125"/>
                </a:cubicBezTo>
                <a:cubicBezTo>
                  <a:pt x="242887" y="166688"/>
                  <a:pt x="250031" y="83344"/>
                  <a:pt x="257175" y="0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0" name="Freeform 189"/>
          <p:cNvSpPr/>
          <p:nvPr/>
        </p:nvSpPr>
        <p:spPr>
          <a:xfrm>
            <a:off x="6810550" y="2431660"/>
            <a:ext cx="238125" cy="211383"/>
          </a:xfrm>
          <a:custGeom>
            <a:avLst/>
            <a:gdLst>
              <a:gd name="connsiteX0" fmla="*/ 238125 w 238125"/>
              <a:gd name="connsiteY0" fmla="*/ 211383 h 211383"/>
              <a:gd name="connsiteX1" fmla="*/ 123825 w 238125"/>
              <a:gd name="connsiteY1" fmla="*/ 30408 h 211383"/>
              <a:gd name="connsiteX2" fmla="*/ 0 w 238125"/>
              <a:gd name="connsiteY2" fmla="*/ 1833 h 211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211383">
                <a:moveTo>
                  <a:pt x="238125" y="211383"/>
                </a:moveTo>
                <a:cubicBezTo>
                  <a:pt x="200818" y="138358"/>
                  <a:pt x="163512" y="65333"/>
                  <a:pt x="123825" y="30408"/>
                </a:cubicBezTo>
                <a:cubicBezTo>
                  <a:pt x="84138" y="-4517"/>
                  <a:pt x="42069" y="-1342"/>
                  <a:pt x="0" y="1833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1" name="Freeform 190"/>
          <p:cNvSpPr/>
          <p:nvPr/>
        </p:nvSpPr>
        <p:spPr>
          <a:xfrm>
            <a:off x="6829600" y="2304169"/>
            <a:ext cx="771525" cy="62649"/>
          </a:xfrm>
          <a:custGeom>
            <a:avLst/>
            <a:gdLst>
              <a:gd name="connsiteX0" fmla="*/ 771525 w 771525"/>
              <a:gd name="connsiteY0" fmla="*/ 62649 h 62649"/>
              <a:gd name="connsiteX1" fmla="*/ 438150 w 771525"/>
              <a:gd name="connsiteY1" fmla="*/ 5499 h 62649"/>
              <a:gd name="connsiteX2" fmla="*/ 0 w 771525"/>
              <a:gd name="connsiteY2" fmla="*/ 5499 h 6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525" h="62649">
                <a:moveTo>
                  <a:pt x="771525" y="62649"/>
                </a:moveTo>
                <a:cubicBezTo>
                  <a:pt x="669131" y="38836"/>
                  <a:pt x="566738" y="15024"/>
                  <a:pt x="438150" y="5499"/>
                </a:cubicBezTo>
                <a:cubicBezTo>
                  <a:pt x="309562" y="-4026"/>
                  <a:pt x="154781" y="736"/>
                  <a:pt x="0" y="5499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2" name="Freeform 191"/>
          <p:cNvSpPr/>
          <p:nvPr/>
        </p:nvSpPr>
        <p:spPr>
          <a:xfrm>
            <a:off x="5981875" y="2462068"/>
            <a:ext cx="533400" cy="390525"/>
          </a:xfrm>
          <a:custGeom>
            <a:avLst/>
            <a:gdLst>
              <a:gd name="connsiteX0" fmla="*/ 0 w 533400"/>
              <a:gd name="connsiteY0" fmla="*/ 390525 h 390525"/>
              <a:gd name="connsiteX1" fmla="*/ 257175 w 533400"/>
              <a:gd name="connsiteY1" fmla="*/ 85725 h 390525"/>
              <a:gd name="connsiteX2" fmla="*/ 533400 w 533400"/>
              <a:gd name="connsiteY2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400" h="390525">
                <a:moveTo>
                  <a:pt x="0" y="390525"/>
                </a:moveTo>
                <a:cubicBezTo>
                  <a:pt x="84137" y="270668"/>
                  <a:pt x="168275" y="150812"/>
                  <a:pt x="257175" y="85725"/>
                </a:cubicBezTo>
                <a:cubicBezTo>
                  <a:pt x="346075" y="20638"/>
                  <a:pt x="439737" y="10319"/>
                  <a:pt x="533400" y="0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3" name="Freeform 192"/>
          <p:cNvSpPr/>
          <p:nvPr/>
        </p:nvSpPr>
        <p:spPr>
          <a:xfrm>
            <a:off x="6058075" y="2157268"/>
            <a:ext cx="466725" cy="247650"/>
          </a:xfrm>
          <a:custGeom>
            <a:avLst/>
            <a:gdLst>
              <a:gd name="connsiteX0" fmla="*/ 0 w 466725"/>
              <a:gd name="connsiteY0" fmla="*/ 0 h 247650"/>
              <a:gd name="connsiteX1" fmla="*/ 180975 w 466725"/>
              <a:gd name="connsiteY1" fmla="*/ 180975 h 247650"/>
              <a:gd name="connsiteX2" fmla="*/ 466725 w 466725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725" h="247650">
                <a:moveTo>
                  <a:pt x="0" y="0"/>
                </a:moveTo>
                <a:cubicBezTo>
                  <a:pt x="51594" y="69850"/>
                  <a:pt x="103188" y="139700"/>
                  <a:pt x="180975" y="180975"/>
                </a:cubicBezTo>
                <a:cubicBezTo>
                  <a:pt x="258762" y="222250"/>
                  <a:pt x="362743" y="234950"/>
                  <a:pt x="466725" y="247650"/>
                </a:cubicBezTo>
              </a:path>
            </a:pathLst>
          </a:cu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" name="Text Box 53"/>
          <p:cNvSpPr txBox="1">
            <a:spLocks noChangeArrowheads="1"/>
          </p:cNvSpPr>
          <p:nvPr/>
        </p:nvSpPr>
        <p:spPr bwMode="auto">
          <a:xfrm>
            <a:off x="1874613" y="4655401"/>
            <a:ext cx="11179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BGP 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router</a:t>
            </a:r>
          </a:p>
        </p:txBody>
      </p:sp>
      <p:sp>
        <p:nvSpPr>
          <p:cNvPr id="195" name="Text Box 54"/>
          <p:cNvSpPr txBox="1">
            <a:spLocks noChangeArrowheads="1"/>
          </p:cNvSpPr>
          <p:nvPr/>
        </p:nvSpPr>
        <p:spPr bwMode="auto">
          <a:xfrm>
            <a:off x="396665" y="4655401"/>
            <a:ext cx="1136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Node type</a:t>
            </a:r>
            <a:r>
              <a:rPr kumimoji="0" lang="en-US" altLang="ko-KR" sz="16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:</a:t>
            </a:r>
          </a:p>
        </p:txBody>
      </p:sp>
      <p:sp>
        <p:nvSpPr>
          <p:cNvPr id="196" name="Line 58"/>
          <p:cNvSpPr>
            <a:spLocks noChangeShapeType="1"/>
          </p:cNvSpPr>
          <p:nvPr/>
        </p:nvSpPr>
        <p:spPr bwMode="auto">
          <a:xfrm flipV="1">
            <a:off x="1748813" y="5204335"/>
            <a:ext cx="234659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7" name="Text Box 59"/>
          <p:cNvSpPr txBox="1">
            <a:spLocks noChangeArrowheads="1"/>
          </p:cNvSpPr>
          <p:nvPr/>
        </p:nvSpPr>
        <p:spPr bwMode="auto">
          <a:xfrm>
            <a:off x="1964070" y="5025661"/>
            <a:ext cx="1816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confederation BGP</a:t>
            </a:r>
          </a:p>
        </p:txBody>
      </p:sp>
      <p:pic>
        <p:nvPicPr>
          <p:cNvPr id="198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6685" y="4730929"/>
            <a:ext cx="112419" cy="1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9" name="AutoShape 47"/>
          <p:cNvSpPr>
            <a:spLocks noChangeArrowheads="1"/>
          </p:cNvSpPr>
          <p:nvPr/>
        </p:nvSpPr>
        <p:spPr bwMode="auto">
          <a:xfrm>
            <a:off x="3176846" y="4730929"/>
            <a:ext cx="162000" cy="16200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0" name="Text Box 48"/>
          <p:cNvSpPr txBox="1">
            <a:spLocks noChangeArrowheads="1"/>
          </p:cNvSpPr>
          <p:nvPr/>
        </p:nvSpPr>
        <p:spPr bwMode="auto">
          <a:xfrm>
            <a:off x="3269907" y="4655401"/>
            <a:ext cx="15808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1</a:t>
            </a:r>
            <a:r>
              <a:rPr kumimoji="0" lang="en-US" altLang="ko-KR" sz="1600" baseline="30000" dirty="0">
                <a:latin typeface="Times New Roman" pitchFamily="18" charset="0"/>
                <a:ea typeface="굴림" charset="-127"/>
                <a:cs typeface="Times New Roman" pitchFamily="18" charset="0"/>
              </a:rPr>
              <a:t>st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level reflector</a:t>
            </a:r>
          </a:p>
        </p:txBody>
      </p:sp>
      <p:sp>
        <p:nvSpPr>
          <p:cNvPr id="201" name="AutoShape 49"/>
          <p:cNvSpPr>
            <a:spLocks noChangeArrowheads="1"/>
          </p:cNvSpPr>
          <p:nvPr/>
        </p:nvSpPr>
        <p:spPr bwMode="auto">
          <a:xfrm>
            <a:off x="5013946" y="4745193"/>
            <a:ext cx="144000" cy="14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2" name="Text Box 50"/>
          <p:cNvSpPr txBox="1">
            <a:spLocks noChangeArrowheads="1"/>
          </p:cNvSpPr>
          <p:nvPr/>
        </p:nvSpPr>
        <p:spPr bwMode="auto">
          <a:xfrm>
            <a:off x="5097811" y="4655401"/>
            <a:ext cx="16273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>
                <a:latin typeface="Times New Roman" pitchFamily="18" charset="0"/>
                <a:ea typeface="굴림" charset="-127"/>
                <a:cs typeface="Times New Roman" pitchFamily="18" charset="0"/>
              </a:rPr>
              <a:t>2</a:t>
            </a:r>
            <a:r>
              <a:rPr kumimoji="0" lang="en-US" altLang="ko-KR" sz="1600" baseline="30000">
                <a:latin typeface="Times New Roman" pitchFamily="18" charset="0"/>
                <a:ea typeface="굴림" charset="-127"/>
                <a:cs typeface="Times New Roman" pitchFamily="18" charset="0"/>
              </a:rPr>
              <a:t>nd</a:t>
            </a:r>
            <a:r>
              <a:rPr kumimoji="0" lang="en-US" altLang="ko-KR" sz="1600">
                <a:latin typeface="Times New Roman" pitchFamily="18" charset="0"/>
                <a:ea typeface="굴림" charset="-127"/>
                <a:cs typeface="Times New Roman" pitchFamily="18" charset="0"/>
              </a:rPr>
              <a:t> level reflector</a:t>
            </a:r>
          </a:p>
        </p:txBody>
      </p:sp>
      <p:sp>
        <p:nvSpPr>
          <p:cNvPr id="203" name="Text Box 52"/>
          <p:cNvSpPr txBox="1">
            <a:spLocks noChangeArrowheads="1"/>
          </p:cNvSpPr>
          <p:nvPr/>
        </p:nvSpPr>
        <p:spPr bwMode="auto">
          <a:xfrm>
            <a:off x="6955789" y="4655401"/>
            <a:ext cx="16033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3</a:t>
            </a:r>
            <a:r>
              <a:rPr kumimoji="0" lang="en-US" altLang="ko-KR" sz="1600" baseline="30000" dirty="0">
                <a:latin typeface="Times New Roman" pitchFamily="18" charset="0"/>
                <a:ea typeface="굴림" charset="-127"/>
                <a:cs typeface="Times New Roman" pitchFamily="18" charset="0"/>
              </a:rPr>
              <a:t>rd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level reflector</a:t>
            </a:r>
          </a:p>
        </p:txBody>
      </p:sp>
      <p:sp>
        <p:nvSpPr>
          <p:cNvPr id="204" name="Text Box 54"/>
          <p:cNvSpPr txBox="1">
            <a:spLocks noChangeArrowheads="1"/>
          </p:cNvSpPr>
          <p:nvPr/>
        </p:nvSpPr>
        <p:spPr bwMode="auto">
          <a:xfrm>
            <a:off x="206515" y="5018988"/>
            <a:ext cx="13211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Session type</a:t>
            </a:r>
            <a:r>
              <a:rPr kumimoji="0" lang="en-US" altLang="ko-KR" sz="16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:</a:t>
            </a:r>
          </a:p>
        </p:txBody>
      </p:sp>
      <p:sp>
        <p:nvSpPr>
          <p:cNvPr id="205" name="Line 55"/>
          <p:cNvSpPr>
            <a:spLocks noChangeShapeType="1"/>
          </p:cNvSpPr>
          <p:nvPr/>
        </p:nvSpPr>
        <p:spPr bwMode="auto">
          <a:xfrm>
            <a:off x="3837045" y="5182253"/>
            <a:ext cx="16720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" name="Text Box 56"/>
          <p:cNvSpPr txBox="1">
            <a:spLocks noChangeArrowheads="1"/>
          </p:cNvSpPr>
          <p:nvPr/>
        </p:nvSpPr>
        <p:spPr bwMode="auto">
          <a:xfrm>
            <a:off x="3955483" y="5025661"/>
            <a:ext cx="22240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i-BGP reflector 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to 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client</a:t>
            </a:r>
            <a:endParaRPr kumimoji="0" lang="en-US" altLang="ko-KR" sz="16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207" name="Line 57"/>
          <p:cNvSpPr>
            <a:spLocks noChangeShapeType="1"/>
          </p:cNvSpPr>
          <p:nvPr/>
        </p:nvSpPr>
        <p:spPr bwMode="auto">
          <a:xfrm flipV="1">
            <a:off x="6213309" y="5169677"/>
            <a:ext cx="178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8" name="Text Box 58"/>
          <p:cNvSpPr txBox="1">
            <a:spLocks noChangeArrowheads="1"/>
          </p:cNvSpPr>
          <p:nvPr/>
        </p:nvSpPr>
        <p:spPr bwMode="auto">
          <a:xfrm>
            <a:off x="6326016" y="5018988"/>
            <a:ext cx="1158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i-BGP peer</a:t>
            </a:r>
            <a:endParaRPr kumimoji="0" lang="en-US" altLang="ko-KR" sz="16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209" name="Oval 70"/>
          <p:cNvSpPr>
            <a:spLocks noChangeArrowheads="1"/>
          </p:cNvSpPr>
          <p:nvPr/>
        </p:nvSpPr>
        <p:spPr bwMode="auto">
          <a:xfrm>
            <a:off x="6877153" y="4735669"/>
            <a:ext cx="144000" cy="14446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0" name="Line 57"/>
          <p:cNvSpPr>
            <a:spLocks noChangeShapeType="1"/>
          </p:cNvSpPr>
          <p:nvPr/>
        </p:nvSpPr>
        <p:spPr bwMode="auto">
          <a:xfrm flipV="1">
            <a:off x="7588037" y="5166130"/>
            <a:ext cx="178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1" name="Text Box 58"/>
          <p:cNvSpPr txBox="1">
            <a:spLocks noChangeArrowheads="1"/>
          </p:cNvSpPr>
          <p:nvPr/>
        </p:nvSpPr>
        <p:spPr bwMode="auto">
          <a:xfrm>
            <a:off x="7700744" y="5015441"/>
            <a:ext cx="11917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</a:t>
            </a:r>
            <a:r>
              <a:rPr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e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-BGP peer</a:t>
            </a:r>
            <a:endParaRPr kumimoji="0" lang="en-US" altLang="ko-KR" sz="16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8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8" y="274638"/>
            <a:ext cx="9036496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BGP next-hop diversity of the 2 ISPs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8780"/>
            <a:ext cx="4622829" cy="32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171" y="1449140"/>
            <a:ext cx="4622829" cy="32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1650" y="1243623"/>
            <a:ext cx="270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FM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83978" y="1243623"/>
            <a:ext cx="1583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6505" y="4688779"/>
            <a:ext cx="8820979" cy="2025585"/>
          </a:xfrm>
        </p:spPr>
        <p:txBody>
          <a:bodyPr>
            <a:no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ommon observations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small number of prefixes with a very high degree of next-hop diversity</a:t>
            </a: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refixes with very low degree (diversity=1) of next-hop diversity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few large groups of prefixes with the same moderate degree of next-hop diversity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significant number of prefixes (more than 90% and 65% respectively) have multiple next-hop POPs and ASes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Overall, ISP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has relatively lower next-hop diversity, compared to ISP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FM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59632" y="1664804"/>
            <a:ext cx="144016" cy="1728192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995936" y="3753036"/>
            <a:ext cx="288032" cy="1798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19672" y="2312876"/>
            <a:ext cx="432048" cy="21602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71800" y="2852756"/>
            <a:ext cx="432048" cy="21602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907054" y="2470798"/>
            <a:ext cx="360040" cy="21602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745223" y="2996773"/>
            <a:ext cx="530407" cy="324215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724128" y="2024844"/>
            <a:ext cx="144016" cy="1728192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884368" y="3716219"/>
            <a:ext cx="936104" cy="1798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702" y="1262570"/>
            <a:ext cx="5199480" cy="36966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8" name="Rectangle 7"/>
          <p:cNvSpPr/>
          <p:nvPr/>
        </p:nvSpPr>
        <p:spPr>
          <a:xfrm>
            <a:off x="2861810" y="1245376"/>
            <a:ext cx="5199480" cy="369660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540" y="1905710"/>
            <a:ext cx="1571625" cy="1838325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4485540" y="1905710"/>
            <a:ext cx="1571625" cy="1838325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419" y="1591384"/>
            <a:ext cx="2143125" cy="2466975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4394419" y="1615259"/>
            <a:ext cx="2152790" cy="2466975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6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8" grpId="0" animBg="1"/>
      <p:bldP spid="8" grpId="1" animBg="1"/>
      <p:bldP spid="52" grpId="0" animBg="1"/>
      <p:bldP spid="52" grpId="1" animBg="1"/>
      <p:bldP spid="54" grpId="0" animBg="1"/>
      <p:bldP spid="54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Inferring external connectivity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18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Cloud"/>
          <p:cNvSpPr>
            <a:spLocks noChangeAspect="1" noEditPoints="1" noChangeArrowheads="1"/>
          </p:cNvSpPr>
          <p:nvPr/>
        </p:nvSpPr>
        <p:spPr bwMode="auto">
          <a:xfrm>
            <a:off x="1296257" y="2162072"/>
            <a:ext cx="4191000" cy="293211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" name="Picture 88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457" y="3914672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Text Box 10"/>
          <p:cNvSpPr txBox="1">
            <a:spLocks noChangeArrowheads="1"/>
          </p:cNvSpPr>
          <p:nvPr/>
        </p:nvSpPr>
        <p:spPr bwMode="auto">
          <a:xfrm>
            <a:off x="1905857" y="2695472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Text Box 18"/>
          <p:cNvSpPr txBox="1">
            <a:spLocks noChangeArrowheads="1"/>
          </p:cNvSpPr>
          <p:nvPr/>
        </p:nvSpPr>
        <p:spPr bwMode="auto">
          <a:xfrm>
            <a:off x="4649057" y="2884385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endParaRPr lang="en-US" sz="1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Text Box 19"/>
          <p:cNvSpPr txBox="1">
            <a:spLocks noChangeArrowheads="1"/>
          </p:cNvSpPr>
          <p:nvPr/>
        </p:nvSpPr>
        <p:spPr bwMode="auto">
          <a:xfrm>
            <a:off x="3851920" y="2438890"/>
            <a:ext cx="7264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  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R2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Text Box 20"/>
          <p:cNvSpPr txBox="1">
            <a:spLocks noChangeArrowheads="1"/>
          </p:cNvSpPr>
          <p:nvPr/>
        </p:nvSpPr>
        <p:spPr bwMode="auto">
          <a:xfrm>
            <a:off x="1884414" y="4147432"/>
            <a:ext cx="6623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 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R1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898295" y="3342252"/>
            <a:ext cx="1158747" cy="1011157"/>
            <a:chOff x="4898295" y="3342252"/>
            <a:chExt cx="1158747" cy="1011157"/>
          </a:xfrm>
        </p:grpSpPr>
        <p:sp>
          <p:nvSpPr>
            <p:cNvPr id="92" name="Line 11"/>
            <p:cNvSpPr>
              <a:spLocks noChangeShapeType="1"/>
            </p:cNvSpPr>
            <p:nvPr/>
          </p:nvSpPr>
          <p:spPr bwMode="auto">
            <a:xfrm>
              <a:off x="5087210" y="3342252"/>
              <a:ext cx="969832" cy="64861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Line 22"/>
            <p:cNvSpPr>
              <a:spLocks noChangeShapeType="1"/>
            </p:cNvSpPr>
            <p:nvPr/>
          </p:nvSpPr>
          <p:spPr bwMode="auto">
            <a:xfrm flipH="1">
              <a:off x="4898295" y="4353409"/>
              <a:ext cx="99883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7" name="Cloud"/>
          <p:cNvSpPr>
            <a:spLocks noChangeAspect="1" noEditPoints="1" noChangeArrowheads="1"/>
          </p:cNvSpPr>
          <p:nvPr/>
        </p:nvSpPr>
        <p:spPr bwMode="auto">
          <a:xfrm>
            <a:off x="5897125" y="3736078"/>
            <a:ext cx="1600200" cy="11191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Text Box 24"/>
          <p:cNvSpPr txBox="1">
            <a:spLocks noChangeArrowheads="1"/>
          </p:cNvSpPr>
          <p:nvPr/>
        </p:nvSpPr>
        <p:spPr bwMode="auto">
          <a:xfrm>
            <a:off x="6202538" y="4072504"/>
            <a:ext cx="989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AS2</a:t>
            </a:r>
            <a:r>
              <a:rPr lang="en-US" altLang="ko-KR" sz="20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, </a:t>
            </a:r>
            <a:r>
              <a:rPr lang="en-US" altLang="ko-KR" sz="2000" b="1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2439257" y="3000272"/>
            <a:ext cx="2438400" cy="1295400"/>
            <a:chOff x="1776" y="1488"/>
            <a:chExt cx="1536" cy="816"/>
          </a:xfrm>
        </p:grpSpPr>
        <p:sp>
          <p:nvSpPr>
            <p:cNvPr id="100" name="Line 26"/>
            <p:cNvSpPr>
              <a:spLocks noChangeShapeType="1"/>
            </p:cNvSpPr>
            <p:nvPr/>
          </p:nvSpPr>
          <p:spPr bwMode="auto">
            <a:xfrm flipV="1">
              <a:off x="1776" y="1488"/>
              <a:ext cx="1056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1" name="Line 27"/>
            <p:cNvSpPr>
              <a:spLocks noChangeShapeType="1"/>
            </p:cNvSpPr>
            <p:nvPr/>
          </p:nvSpPr>
          <p:spPr bwMode="auto">
            <a:xfrm>
              <a:off x="1824" y="2112"/>
              <a:ext cx="1248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Line 28"/>
            <p:cNvSpPr>
              <a:spLocks noChangeShapeType="1"/>
            </p:cNvSpPr>
            <p:nvPr/>
          </p:nvSpPr>
          <p:spPr bwMode="auto">
            <a:xfrm flipV="1">
              <a:off x="1776" y="1680"/>
              <a:ext cx="1488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" name="Line 29"/>
            <p:cNvSpPr>
              <a:spLocks noChangeShapeType="1"/>
            </p:cNvSpPr>
            <p:nvPr/>
          </p:nvSpPr>
          <p:spPr bwMode="auto">
            <a:xfrm flipH="1" flipV="1">
              <a:off x="3072" y="1488"/>
              <a:ext cx="192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" name="Line 30"/>
            <p:cNvSpPr>
              <a:spLocks noChangeShapeType="1"/>
            </p:cNvSpPr>
            <p:nvPr/>
          </p:nvSpPr>
          <p:spPr bwMode="auto">
            <a:xfrm flipV="1">
              <a:off x="3216" y="1728"/>
              <a:ext cx="9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Line 31"/>
            <p:cNvSpPr>
              <a:spLocks noChangeShapeType="1"/>
            </p:cNvSpPr>
            <p:nvPr/>
          </p:nvSpPr>
          <p:spPr bwMode="auto">
            <a:xfrm flipH="1" flipV="1">
              <a:off x="2976" y="1536"/>
              <a:ext cx="144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6" name="Text Box 33"/>
          <p:cNvSpPr txBox="1">
            <a:spLocks noChangeArrowheads="1"/>
          </p:cNvSpPr>
          <p:nvPr/>
        </p:nvSpPr>
        <p:spPr bwMode="auto">
          <a:xfrm>
            <a:off x="4732070" y="2803865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R3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Text Box 34"/>
          <p:cNvSpPr txBox="1">
            <a:spLocks noChangeArrowheads="1"/>
          </p:cNvSpPr>
          <p:nvPr/>
        </p:nvSpPr>
        <p:spPr bwMode="auto">
          <a:xfrm>
            <a:off x="4101869" y="4366340"/>
            <a:ext cx="5982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R4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Cloud"/>
          <p:cNvSpPr>
            <a:spLocks noChangeAspect="1" noEditPoints="1" noChangeArrowheads="1"/>
          </p:cNvSpPr>
          <p:nvPr/>
        </p:nvSpPr>
        <p:spPr bwMode="auto">
          <a:xfrm>
            <a:off x="5897125" y="1906685"/>
            <a:ext cx="1600200" cy="11191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Text Box 24"/>
          <p:cNvSpPr txBox="1">
            <a:spLocks noChangeArrowheads="1"/>
          </p:cNvSpPr>
          <p:nvPr/>
        </p:nvSpPr>
        <p:spPr bwMode="auto">
          <a:xfrm>
            <a:off x="6291812" y="2213865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AS3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Line 11"/>
          <p:cNvSpPr>
            <a:spLocks noChangeShapeType="1"/>
          </p:cNvSpPr>
          <p:nvPr/>
        </p:nvSpPr>
        <p:spPr bwMode="auto">
          <a:xfrm flipV="1">
            <a:off x="4491611" y="2444698"/>
            <a:ext cx="1405513" cy="399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Line 11"/>
          <p:cNvSpPr>
            <a:spLocks noChangeShapeType="1"/>
          </p:cNvSpPr>
          <p:nvPr/>
        </p:nvSpPr>
        <p:spPr bwMode="auto">
          <a:xfrm flipH="1">
            <a:off x="6658258" y="3025874"/>
            <a:ext cx="0" cy="73639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Content Placeholder 2"/>
          <p:cNvSpPr>
            <a:spLocks noGrp="1"/>
          </p:cNvSpPr>
          <p:nvPr>
            <p:ph idx="1"/>
          </p:nvPr>
        </p:nvSpPr>
        <p:spPr>
          <a:xfrm>
            <a:off x="611560" y="5499230"/>
            <a:ext cx="8229600" cy="108012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the absence of failures, the reachability through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 is not visible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 the current best path fails, the path through R2 will be explored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887035" y="3330027"/>
            <a:ext cx="1158747" cy="1011157"/>
            <a:chOff x="4887035" y="3338990"/>
            <a:chExt cx="1158747" cy="1011157"/>
          </a:xfrm>
        </p:grpSpPr>
        <p:sp>
          <p:nvSpPr>
            <p:cNvPr id="119" name="Line 11"/>
            <p:cNvSpPr>
              <a:spLocks noChangeShapeType="1"/>
            </p:cNvSpPr>
            <p:nvPr/>
          </p:nvSpPr>
          <p:spPr bwMode="auto">
            <a:xfrm>
              <a:off x="5075950" y="3338990"/>
              <a:ext cx="969832" cy="648619"/>
            </a:xfrm>
            <a:prstGeom prst="line">
              <a:avLst/>
            </a:prstGeom>
            <a:noFill/>
            <a:ln w="508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2" name="Line 22"/>
            <p:cNvSpPr>
              <a:spLocks noChangeShapeType="1"/>
            </p:cNvSpPr>
            <p:nvPr/>
          </p:nvSpPr>
          <p:spPr bwMode="auto">
            <a:xfrm flipH="1">
              <a:off x="4887035" y="4350147"/>
              <a:ext cx="998830" cy="0"/>
            </a:xfrm>
            <a:prstGeom prst="line">
              <a:avLst/>
            </a:prstGeom>
            <a:noFill/>
            <a:ln w="508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7" name="Line 11"/>
          <p:cNvSpPr>
            <a:spLocks noChangeShapeType="1"/>
          </p:cNvSpPr>
          <p:nvPr/>
        </p:nvSpPr>
        <p:spPr bwMode="auto">
          <a:xfrm flipV="1">
            <a:off x="4481990" y="2444697"/>
            <a:ext cx="1405513" cy="399238"/>
          </a:xfrm>
          <a:prstGeom prst="line">
            <a:avLst/>
          </a:prstGeom>
          <a:noFill/>
          <a:ln w="381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1" name="Group 150"/>
          <p:cNvGrpSpPr/>
          <p:nvPr/>
        </p:nvGrpSpPr>
        <p:grpSpPr>
          <a:xfrm>
            <a:off x="4894284" y="3330027"/>
            <a:ext cx="1158747" cy="1011157"/>
            <a:chOff x="4887035" y="3338990"/>
            <a:chExt cx="1158747" cy="1011157"/>
          </a:xfrm>
        </p:grpSpPr>
        <p:sp>
          <p:nvSpPr>
            <p:cNvPr id="155" name="Line 11"/>
            <p:cNvSpPr>
              <a:spLocks noChangeShapeType="1"/>
            </p:cNvSpPr>
            <p:nvPr/>
          </p:nvSpPr>
          <p:spPr bwMode="auto">
            <a:xfrm>
              <a:off x="5075950" y="3338990"/>
              <a:ext cx="969832" cy="648619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7" name="Line 22"/>
            <p:cNvSpPr>
              <a:spLocks noChangeShapeType="1"/>
            </p:cNvSpPr>
            <p:nvPr/>
          </p:nvSpPr>
          <p:spPr bwMode="auto">
            <a:xfrm flipH="1">
              <a:off x="4887035" y="4350147"/>
              <a:ext cx="998830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flipH="1" flipV="1">
            <a:off x="3532078" y="4041685"/>
            <a:ext cx="904907" cy="15240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 flipH="1" flipV="1">
            <a:off x="4373170" y="3609872"/>
            <a:ext cx="108820" cy="466583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flipV="1">
            <a:off x="4648737" y="3609020"/>
            <a:ext cx="103283" cy="492778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 flipH="1">
            <a:off x="3984531" y="3265385"/>
            <a:ext cx="685739" cy="192087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 flipH="1" flipV="1">
            <a:off x="4496657" y="3076472"/>
            <a:ext cx="190470" cy="112713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 flipH="1">
            <a:off x="4824645" y="3467483"/>
            <a:ext cx="101431" cy="501577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481600" y="2945520"/>
            <a:ext cx="609600" cy="334655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/>
          <p:nvPr/>
        </p:nvCxnSpPr>
        <p:spPr>
          <a:xfrm>
            <a:off x="4280115" y="3138055"/>
            <a:ext cx="116205" cy="482206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/>
          <p:cNvCxnSpPr/>
          <p:nvPr/>
        </p:nvCxnSpPr>
        <p:spPr>
          <a:xfrm>
            <a:off x="4529169" y="3068960"/>
            <a:ext cx="189421" cy="158792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0" name="Picture 189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657" y="4179785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1" name="Picture 190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257" y="3152672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" name="Picture 191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444" y="2801834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62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Inferred external connectivity vs. next-hop POPs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590" y="5544235"/>
            <a:ext cx="7515835" cy="8100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external connectivity 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is not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the main reason for the difference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1102" y="4890646"/>
            <a:ext cx="3385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sz="1600" b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(during 1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week of June 2010)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99294" y="4881063"/>
            <a:ext cx="3371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RR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(during 1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week of June 2010)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010" y="1540456"/>
            <a:ext cx="4384519" cy="32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80" y="1540456"/>
            <a:ext cx="4407415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8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Paths can be hidden due to path preference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509" y="1943835"/>
            <a:ext cx="8775975" cy="4182328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7 BGP path attribute values used by a BGP router in BGP best path selection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First 4 are independent from the i-BGP topological location of the given router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LOCAL_PREF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AS_PATH length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ORIGIN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MED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rest 3 attribute values change depending on the i-BGP topological location of the given router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Prefer e-BGP over i-BGP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IGP cost</a:t>
            </a:r>
          </a:p>
          <a:p>
            <a:pPr lvl="2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Router ID</a:t>
            </a:r>
          </a:p>
          <a:p>
            <a:pPr marL="914400" lvl="2" indent="0">
              <a:buNone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6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Diversity reduction by the first 4 BGP path attributes</a:t>
            </a: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0" y="5373216"/>
            <a:ext cx="8964488" cy="1152128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first 2 criteria of BGP path selection hides the majority of the path diversity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About 16% and 10% reduction for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and 34% and 7.6%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reduction for ISP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(1) LOCAL_PREF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(2) AS_PATH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length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respectively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956" y="1628800"/>
            <a:ext cx="4622829" cy="32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7" y="1628800"/>
            <a:ext cx="4622829" cy="32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1102" y="4890646"/>
            <a:ext cx="33858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sz="1600" b="1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(during 1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week of June 2010)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9294" y="4881063"/>
            <a:ext cx="3371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RR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(during 1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week of June 2010)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509" y="1628800"/>
            <a:ext cx="8775975" cy="4500499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overall next-hop diversity varies widely, depending on the topological location of origin AS for a given prefix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difference in the overall next-hop diversity is due to i-BGP topology-independent factors 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More specifically, the first 2 BGP best selection criteria hides up to 42%</a:t>
            </a:r>
          </a:p>
          <a:p>
            <a:pPr lvl="1"/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Next-hop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diversity reduction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by ISP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’s hierarchical RR is less than 3.3%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Main reason. significant reduction by the i-BGP topology-independent factors already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05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Introduction to internal BGP and Route Reflection</a:t>
            </a:r>
          </a:p>
          <a:p>
            <a:endParaRPr lang="en-US" sz="2000" dirty="0" smtClean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Understanding BGP Path Diversity and the Impact of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oute 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eflection</a:t>
            </a:r>
          </a:p>
          <a:p>
            <a:endParaRPr lang="en-US" sz="20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Understanding BGP Convergence inside Large ISPs</a:t>
            </a: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2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Definitions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Event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Change in routing information to reach a given external prefix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Monitor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Router from which i-BGP data is collected within a given ISP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i-BGP convergence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Convergence of all monitors inside a given ISP for a given event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24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31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Why do we care about </a:t>
            </a:r>
            <a:r>
              <a:rPr lang="en-US" altLang="ko-KR" sz="28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i-BGP convergence</a:t>
            </a:r>
            <a:r>
              <a:rPr lang="en-US" altLang="ko-KR" sz="2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BGP suffers from slow convergence</a:t>
            </a:r>
          </a:p>
          <a:p>
            <a:pPr lvl="1"/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May cause severe performance problems in data delivery </a:t>
            </a:r>
            <a:r>
              <a:rPr lang="en-US" altLang="ko-KR" sz="12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[TON’01, </a:t>
            </a:r>
            <a:r>
              <a:rPr lang="en-US" altLang="ko-KR" sz="1200" dirty="0" err="1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Labovitz</a:t>
            </a:r>
            <a:r>
              <a:rPr lang="en-US" altLang="ko-KR" sz="12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] [Infocom’01,Labovitz] [IMC’03,Mao] [Sigcomm’06,Wang</a:t>
            </a:r>
            <a:r>
              <a:rPr lang="en-US" altLang="ko-KR" sz="12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]</a:t>
            </a:r>
            <a:r>
              <a:rPr lang="en-US" altLang="ko-KR" sz="18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at inter-AS level</a:t>
            </a:r>
            <a:endParaRPr lang="en-US" altLang="ko-KR" sz="1800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lvl="1"/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Virtually no measurement studies </a:t>
            </a:r>
            <a:r>
              <a:rPr lang="en-US" altLang="ko-KR" sz="18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exist on BGP convergence inside an ISP</a:t>
            </a:r>
          </a:p>
          <a:p>
            <a:pPr lvl="1"/>
            <a:endParaRPr lang="en-US" altLang="ko-KR" sz="1800" dirty="0" smtClean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marL="0" indent="0">
              <a:buNone/>
            </a:pPr>
            <a:endParaRPr lang="en-US" altLang="ko-KR" sz="1800" dirty="0" smtClean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25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36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Increased convergence delay in i-BGP RR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loud"/>
          <p:cNvSpPr>
            <a:spLocks noChangeAspect="1" noEditPoints="1" noChangeArrowheads="1"/>
          </p:cNvSpPr>
          <p:nvPr/>
        </p:nvSpPr>
        <p:spPr bwMode="auto">
          <a:xfrm>
            <a:off x="835615" y="1802796"/>
            <a:ext cx="3962400" cy="266541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99085" y="2704496"/>
            <a:ext cx="1219200" cy="1993900"/>
          </a:xfrm>
          <a:custGeom>
            <a:avLst/>
            <a:gdLst>
              <a:gd name="T0" fmla="*/ 768 w 768"/>
              <a:gd name="T1" fmla="*/ 824 h 1256"/>
              <a:gd name="T2" fmla="*/ 240 w 768"/>
              <a:gd name="T3" fmla="*/ 200 h 1256"/>
              <a:gd name="T4" fmla="*/ 576 w 768"/>
              <a:gd name="T5" fmla="*/ 104 h 1256"/>
              <a:gd name="T6" fmla="*/ 144 w 768"/>
              <a:gd name="T7" fmla="*/ 824 h 1256"/>
              <a:gd name="T8" fmla="*/ 0 w 768"/>
              <a:gd name="T9" fmla="*/ 1256 h 12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256"/>
              <a:gd name="T17" fmla="*/ 768 w 768"/>
              <a:gd name="T18" fmla="*/ 1256 h 12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256">
                <a:moveTo>
                  <a:pt x="768" y="824"/>
                </a:moveTo>
                <a:cubicBezTo>
                  <a:pt x="520" y="572"/>
                  <a:pt x="272" y="320"/>
                  <a:pt x="240" y="200"/>
                </a:cubicBezTo>
                <a:cubicBezTo>
                  <a:pt x="208" y="80"/>
                  <a:pt x="592" y="0"/>
                  <a:pt x="576" y="104"/>
                </a:cubicBezTo>
                <a:cubicBezTo>
                  <a:pt x="560" y="208"/>
                  <a:pt x="240" y="632"/>
                  <a:pt x="144" y="824"/>
                </a:cubicBezTo>
                <a:cubicBezTo>
                  <a:pt x="48" y="1016"/>
                  <a:pt x="24" y="1136"/>
                  <a:pt x="0" y="1256"/>
                </a:cubicBezTo>
              </a:path>
            </a:pathLst>
          </a:custGeom>
          <a:noFill/>
          <a:ln w="38100">
            <a:solidFill>
              <a:srgbClr val="CC99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Line 154"/>
          <p:cNvSpPr>
            <a:spLocks noChangeShapeType="1"/>
          </p:cNvSpPr>
          <p:nvPr/>
        </p:nvSpPr>
        <p:spPr bwMode="auto">
          <a:xfrm>
            <a:off x="2651510" y="3031521"/>
            <a:ext cx="609600" cy="7620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485" y="4118959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1384685" y="2259996"/>
            <a:ext cx="6415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AS1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2451485" y="4095146"/>
            <a:ext cx="6367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4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 1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 descr="rr copy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510" y="2604484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50"/>
          <p:cNvSpPr txBox="1">
            <a:spLocks noChangeArrowheads="1"/>
          </p:cNvSpPr>
          <p:nvPr/>
        </p:nvSpPr>
        <p:spPr bwMode="auto">
          <a:xfrm>
            <a:off x="2299085" y="2266128"/>
            <a:ext cx="4924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4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RR1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485" y="3966559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Line 42"/>
          <p:cNvSpPr>
            <a:spLocks noChangeShapeType="1"/>
          </p:cNvSpPr>
          <p:nvPr/>
        </p:nvSpPr>
        <p:spPr bwMode="auto">
          <a:xfrm flipH="1" flipV="1">
            <a:off x="3442085" y="2875946"/>
            <a:ext cx="304800" cy="1143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Box 53"/>
          <p:cNvSpPr txBox="1">
            <a:spLocks noChangeArrowheads="1"/>
          </p:cNvSpPr>
          <p:nvPr/>
        </p:nvSpPr>
        <p:spPr bwMode="auto">
          <a:xfrm>
            <a:off x="4051685" y="4018946"/>
            <a:ext cx="6367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400" i="1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 2</a:t>
            </a:r>
            <a:endParaRPr lang="en-US" sz="1400" i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 descr="rr copy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423" y="2604484"/>
            <a:ext cx="4016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3126173" y="2266128"/>
            <a:ext cx="4924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4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RR2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Cloud"/>
          <p:cNvSpPr>
            <a:spLocks noChangeAspect="1" noEditPoints="1" noChangeArrowheads="1"/>
          </p:cNvSpPr>
          <p:nvPr/>
        </p:nvSpPr>
        <p:spPr bwMode="auto">
          <a:xfrm>
            <a:off x="1384685" y="4780945"/>
            <a:ext cx="1285648" cy="89830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66"/>
          <p:cNvSpPr>
            <a:spLocks noChangeShapeType="1"/>
          </p:cNvSpPr>
          <p:nvPr/>
        </p:nvSpPr>
        <p:spPr bwMode="auto">
          <a:xfrm flipH="1">
            <a:off x="2146685" y="4399946"/>
            <a:ext cx="762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35"/>
          <p:cNvSpPr txBox="1">
            <a:spLocks noChangeArrowheads="1"/>
          </p:cNvSpPr>
          <p:nvPr/>
        </p:nvSpPr>
        <p:spPr bwMode="auto">
          <a:xfrm>
            <a:off x="1600700" y="5004175"/>
            <a:ext cx="8467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AS2</a:t>
            </a:r>
            <a:r>
              <a:rPr lang="en-US" altLang="ko-KR" sz="16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, </a:t>
            </a:r>
            <a:r>
              <a:rPr lang="en-US" altLang="ko-KR" sz="1600" b="1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flipV="1">
            <a:off x="2375285" y="2875946"/>
            <a:ext cx="914400" cy="1219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flipV="1">
            <a:off x="2222885" y="2875946"/>
            <a:ext cx="228600" cy="1219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Line 85"/>
          <p:cNvSpPr>
            <a:spLocks noChangeShapeType="1"/>
          </p:cNvSpPr>
          <p:nvPr/>
        </p:nvSpPr>
        <p:spPr bwMode="auto">
          <a:xfrm flipH="1" flipV="1">
            <a:off x="2680085" y="2723546"/>
            <a:ext cx="490538" cy="127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 flipH="1" flipV="1">
            <a:off x="2603885" y="2799746"/>
            <a:ext cx="990600" cy="1219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2222885" y="2926746"/>
            <a:ext cx="1447800" cy="1854200"/>
          </a:xfrm>
          <a:custGeom>
            <a:avLst/>
            <a:gdLst>
              <a:gd name="T0" fmla="*/ 912 w 912"/>
              <a:gd name="T1" fmla="*/ 640 h 1168"/>
              <a:gd name="T2" fmla="*/ 768 w 912"/>
              <a:gd name="T3" fmla="*/ 16 h 1168"/>
              <a:gd name="T4" fmla="*/ 144 w 912"/>
              <a:gd name="T5" fmla="*/ 736 h 1168"/>
              <a:gd name="T6" fmla="*/ 0 w 912"/>
              <a:gd name="T7" fmla="*/ 1168 h 1168"/>
              <a:gd name="T8" fmla="*/ 0 60000 65536"/>
              <a:gd name="T9" fmla="*/ 0 60000 65536"/>
              <a:gd name="T10" fmla="*/ 0 60000 65536"/>
              <a:gd name="T11" fmla="*/ 0 60000 65536"/>
              <a:gd name="T12" fmla="*/ 0 w 912"/>
              <a:gd name="T13" fmla="*/ 0 h 1168"/>
              <a:gd name="T14" fmla="*/ 912 w 912"/>
              <a:gd name="T15" fmla="*/ 1168 h 1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2" h="1168">
                <a:moveTo>
                  <a:pt x="912" y="640"/>
                </a:moveTo>
                <a:cubicBezTo>
                  <a:pt x="904" y="320"/>
                  <a:pt x="896" y="0"/>
                  <a:pt x="768" y="16"/>
                </a:cubicBezTo>
                <a:cubicBezTo>
                  <a:pt x="640" y="32"/>
                  <a:pt x="272" y="544"/>
                  <a:pt x="144" y="736"/>
                </a:cubicBezTo>
                <a:cubicBezTo>
                  <a:pt x="16" y="928"/>
                  <a:pt x="8" y="1048"/>
                  <a:pt x="0" y="1168"/>
                </a:cubicBezTo>
              </a:path>
            </a:pathLst>
          </a:custGeom>
          <a:noFill/>
          <a:ln w="38100">
            <a:solidFill>
              <a:srgbClr val="008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ine 124"/>
          <p:cNvSpPr>
            <a:spLocks noChangeShapeType="1"/>
          </p:cNvSpPr>
          <p:nvPr/>
        </p:nvSpPr>
        <p:spPr bwMode="auto">
          <a:xfrm flipV="1">
            <a:off x="2146685" y="3028346"/>
            <a:ext cx="152400" cy="9144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Line 125"/>
          <p:cNvSpPr>
            <a:spLocks noChangeShapeType="1"/>
          </p:cNvSpPr>
          <p:nvPr/>
        </p:nvSpPr>
        <p:spPr bwMode="auto">
          <a:xfrm flipV="1">
            <a:off x="2375285" y="3028346"/>
            <a:ext cx="685800" cy="9144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Line 126"/>
          <p:cNvSpPr>
            <a:spLocks noChangeShapeType="1"/>
          </p:cNvSpPr>
          <p:nvPr/>
        </p:nvSpPr>
        <p:spPr bwMode="auto">
          <a:xfrm flipV="1">
            <a:off x="2808685" y="2621946"/>
            <a:ext cx="30480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127"/>
          <p:cNvSpPr>
            <a:spLocks noChangeShapeType="1"/>
          </p:cNvSpPr>
          <p:nvPr/>
        </p:nvSpPr>
        <p:spPr bwMode="auto">
          <a:xfrm rot="10800000" flipV="1">
            <a:off x="2783285" y="2825146"/>
            <a:ext cx="30480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Line 128"/>
          <p:cNvSpPr>
            <a:spLocks noChangeShapeType="1"/>
          </p:cNvSpPr>
          <p:nvPr/>
        </p:nvSpPr>
        <p:spPr bwMode="auto">
          <a:xfrm>
            <a:off x="3365885" y="3023584"/>
            <a:ext cx="228600" cy="7620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Line 129"/>
          <p:cNvSpPr>
            <a:spLocks noChangeShapeType="1"/>
          </p:cNvSpPr>
          <p:nvPr/>
        </p:nvSpPr>
        <p:spPr bwMode="auto">
          <a:xfrm>
            <a:off x="2656285" y="3028346"/>
            <a:ext cx="609600" cy="7620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2222885" y="2767996"/>
            <a:ext cx="1447800" cy="1930400"/>
          </a:xfrm>
          <a:custGeom>
            <a:avLst/>
            <a:gdLst>
              <a:gd name="T0" fmla="*/ 912 w 912"/>
              <a:gd name="T1" fmla="*/ 736 h 1216"/>
              <a:gd name="T2" fmla="*/ 720 w 912"/>
              <a:gd name="T3" fmla="*/ 208 h 1216"/>
              <a:gd name="T4" fmla="*/ 336 w 912"/>
              <a:gd name="T5" fmla="*/ 112 h 1216"/>
              <a:gd name="T6" fmla="*/ 48 w 912"/>
              <a:gd name="T7" fmla="*/ 880 h 1216"/>
              <a:gd name="T8" fmla="*/ 48 w 912"/>
              <a:gd name="T9" fmla="*/ 1216 h 12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2"/>
              <a:gd name="T16" fmla="*/ 0 h 1216"/>
              <a:gd name="T17" fmla="*/ 912 w 912"/>
              <a:gd name="T18" fmla="*/ 1216 h 12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2" h="1216">
                <a:moveTo>
                  <a:pt x="912" y="736"/>
                </a:moveTo>
                <a:cubicBezTo>
                  <a:pt x="864" y="524"/>
                  <a:pt x="816" y="312"/>
                  <a:pt x="720" y="208"/>
                </a:cubicBezTo>
                <a:cubicBezTo>
                  <a:pt x="624" y="104"/>
                  <a:pt x="448" y="0"/>
                  <a:pt x="336" y="112"/>
                </a:cubicBezTo>
                <a:cubicBezTo>
                  <a:pt x="224" y="224"/>
                  <a:pt x="96" y="696"/>
                  <a:pt x="48" y="880"/>
                </a:cubicBezTo>
                <a:cubicBezTo>
                  <a:pt x="0" y="1064"/>
                  <a:pt x="24" y="1140"/>
                  <a:pt x="48" y="1216"/>
                </a:cubicBezTo>
              </a:path>
            </a:pathLst>
          </a:custGeom>
          <a:noFill/>
          <a:ln w="38100">
            <a:solidFill>
              <a:srgbClr val="FF99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>
            <a:off x="2222885" y="2755296"/>
            <a:ext cx="1371600" cy="1866900"/>
          </a:xfrm>
          <a:custGeom>
            <a:avLst/>
            <a:gdLst>
              <a:gd name="T0" fmla="*/ 864 w 864"/>
              <a:gd name="T1" fmla="*/ 744 h 1176"/>
              <a:gd name="T2" fmla="*/ 288 w 864"/>
              <a:gd name="T3" fmla="*/ 72 h 1176"/>
              <a:gd name="T4" fmla="*/ 0 w 864"/>
              <a:gd name="T5" fmla="*/ 1176 h 1176"/>
              <a:gd name="T6" fmla="*/ 0 60000 65536"/>
              <a:gd name="T7" fmla="*/ 0 60000 65536"/>
              <a:gd name="T8" fmla="*/ 0 60000 65536"/>
              <a:gd name="T9" fmla="*/ 0 w 864"/>
              <a:gd name="T10" fmla="*/ 0 h 1176"/>
              <a:gd name="T11" fmla="*/ 864 w 864"/>
              <a:gd name="T12" fmla="*/ 1176 h 11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1176">
                <a:moveTo>
                  <a:pt x="864" y="744"/>
                </a:moveTo>
                <a:cubicBezTo>
                  <a:pt x="648" y="372"/>
                  <a:pt x="432" y="0"/>
                  <a:pt x="288" y="72"/>
                </a:cubicBezTo>
                <a:cubicBezTo>
                  <a:pt x="144" y="144"/>
                  <a:pt x="72" y="660"/>
                  <a:pt x="0" y="1176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AutoShape 69"/>
          <p:cNvSpPr>
            <a:spLocks noChangeArrowheads="1"/>
          </p:cNvSpPr>
          <p:nvPr/>
        </p:nvSpPr>
        <p:spPr bwMode="auto">
          <a:xfrm>
            <a:off x="1994285" y="4698396"/>
            <a:ext cx="304800" cy="304800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 Box 141"/>
          <p:cNvSpPr txBox="1">
            <a:spLocks noChangeArrowheads="1"/>
          </p:cNvSpPr>
          <p:nvPr/>
        </p:nvSpPr>
        <p:spPr bwMode="auto">
          <a:xfrm>
            <a:off x="5452662" y="2152046"/>
            <a:ext cx="216815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800" b="1" u="sng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Update </a:t>
            </a:r>
            <a:r>
              <a:rPr lang="en-US" altLang="ko-KR" sz="1800" b="1" u="sng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path</a:t>
            </a:r>
          </a:p>
          <a:p>
            <a:pPr algn="l" eaLnBrk="1" hangingPunct="1"/>
            <a:endParaRPr lang="en-US" altLang="ko-KR" sz="1800" b="1" u="sng" dirty="0">
              <a:latin typeface="Times New Roman" pitchFamily="18" charset="0"/>
              <a:ea typeface="굴림" pitchFamily="-111" charset="-127"/>
              <a:cs typeface="Times New Roman" pitchFamily="18" charset="0"/>
            </a:endParaRPr>
          </a:p>
          <a:p>
            <a:pPr algn="l" eaLnBrk="1" hangingPunct="1">
              <a:buFontTx/>
              <a:buAutoNum type="arabicPeriod"/>
            </a:pPr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RR2-&gt;RTR1</a:t>
            </a:r>
          </a:p>
          <a:p>
            <a:pPr algn="l" eaLnBrk="1" hangingPunct="1">
              <a:buFontTx/>
              <a:buAutoNum type="arabicPeriod"/>
            </a:pPr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RR1-&gt;RTR1</a:t>
            </a:r>
          </a:p>
          <a:p>
            <a:pPr algn="l" eaLnBrk="1" hangingPunct="1">
              <a:buFontTx/>
              <a:buAutoNum type="arabicPeriod"/>
            </a:pPr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RR2-&gt;RR1-&gt;RTR1</a:t>
            </a:r>
          </a:p>
          <a:p>
            <a:pPr algn="l" eaLnBrk="1" hangingPunct="1">
              <a:buFontTx/>
              <a:buAutoNum type="arabicPeriod"/>
            </a:pPr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RR1-&gt;RR2-&gt;RTR1</a:t>
            </a:r>
          </a:p>
          <a:p>
            <a:pPr algn="l" eaLnBrk="1" hangingPunct="1">
              <a:buFontTx/>
              <a:buAutoNum type="arabicPeriod"/>
            </a:pPr>
            <a:r>
              <a:rPr lang="en-US" altLang="ko-KR" sz="1800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Not reachable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499150" y="2737834"/>
            <a:ext cx="1295400" cy="304800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502325" y="3009296"/>
            <a:ext cx="1295400" cy="304800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Line 144"/>
          <p:cNvSpPr>
            <a:spLocks noChangeShapeType="1"/>
          </p:cNvSpPr>
          <p:nvPr/>
        </p:nvSpPr>
        <p:spPr bwMode="auto">
          <a:xfrm>
            <a:off x="5426125" y="2882296"/>
            <a:ext cx="1447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Line 145"/>
          <p:cNvSpPr>
            <a:spLocks noChangeShapeType="1"/>
          </p:cNvSpPr>
          <p:nvPr/>
        </p:nvSpPr>
        <p:spPr bwMode="auto">
          <a:xfrm>
            <a:off x="5438825" y="3174396"/>
            <a:ext cx="1447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5502325" y="3275996"/>
            <a:ext cx="1879600" cy="304800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5502325" y="3555396"/>
            <a:ext cx="1879600" cy="304800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Line 149"/>
          <p:cNvSpPr>
            <a:spLocks noChangeShapeType="1"/>
          </p:cNvSpPr>
          <p:nvPr/>
        </p:nvSpPr>
        <p:spPr bwMode="auto">
          <a:xfrm rot="60000" flipH="1">
            <a:off x="5438825" y="3402996"/>
            <a:ext cx="1917700" cy="381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5502325" y="3822096"/>
            <a:ext cx="1879600" cy="304800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Line 151"/>
          <p:cNvSpPr>
            <a:spLocks noChangeShapeType="1"/>
          </p:cNvSpPr>
          <p:nvPr/>
        </p:nvSpPr>
        <p:spPr bwMode="auto">
          <a:xfrm rot="60000" flipH="1">
            <a:off x="5438825" y="3695096"/>
            <a:ext cx="1917700" cy="381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 Box 152"/>
          <p:cNvSpPr txBox="1">
            <a:spLocks noChangeArrowheads="1"/>
          </p:cNvSpPr>
          <p:nvPr/>
        </p:nvSpPr>
        <p:spPr bwMode="auto">
          <a:xfrm>
            <a:off x="3594485" y="4317396"/>
            <a:ext cx="30489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800" b="1" dirty="0">
                <a:solidFill>
                  <a:srgbClr val="FF0000"/>
                </a:solidFill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There is no path to prefix </a:t>
            </a:r>
            <a:r>
              <a:rPr lang="en-US" altLang="ko-KR" sz="1800" b="1" i="1" dirty="0" smtClean="0">
                <a:solidFill>
                  <a:srgbClr val="FF0000"/>
                </a:solidFill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r>
              <a:rPr lang="en-US" altLang="ko-KR" sz="1800" b="1" dirty="0" smtClean="0">
                <a:solidFill>
                  <a:srgbClr val="FF0000"/>
                </a:solidFill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!</a:t>
            </a:r>
            <a:endParaRPr lang="en-US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Line 153"/>
          <p:cNvSpPr>
            <a:spLocks noChangeShapeType="1"/>
          </p:cNvSpPr>
          <p:nvPr/>
        </p:nvSpPr>
        <p:spPr bwMode="auto">
          <a:xfrm>
            <a:off x="3362652" y="3021996"/>
            <a:ext cx="228600" cy="7620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89303" y="4692875"/>
            <a:ext cx="25746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Delay due to hierarchy</a:t>
            </a:r>
          </a:p>
          <a:p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additional path distance</a:t>
            </a:r>
          </a:p>
          <a:p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- additional </a:t>
            </a: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processing delays</a:t>
            </a:r>
          </a:p>
          <a:p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285175" y="4698396"/>
            <a:ext cx="3427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 Delay due to </a:t>
            </a:r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oute reflector redundancy</a:t>
            </a:r>
          </a:p>
          <a:p>
            <a:r>
              <a:rPr lang="en-US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- increased # of control paths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Slide Number Placeholder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26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Line 85"/>
          <p:cNvSpPr>
            <a:spLocks noChangeShapeType="1"/>
          </p:cNvSpPr>
          <p:nvPr/>
        </p:nvSpPr>
        <p:spPr bwMode="auto">
          <a:xfrm flipH="1">
            <a:off x="2455794" y="4095146"/>
            <a:ext cx="1162821" cy="86239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Line 129"/>
          <p:cNvSpPr>
            <a:spLocks noChangeShapeType="1"/>
          </p:cNvSpPr>
          <p:nvPr/>
        </p:nvSpPr>
        <p:spPr bwMode="auto">
          <a:xfrm flipV="1">
            <a:off x="2561023" y="4018946"/>
            <a:ext cx="881062" cy="59031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Line 124"/>
          <p:cNvSpPr>
            <a:spLocks noChangeShapeType="1"/>
          </p:cNvSpPr>
          <p:nvPr/>
        </p:nvSpPr>
        <p:spPr bwMode="auto">
          <a:xfrm flipV="1">
            <a:off x="2565785" y="4014065"/>
            <a:ext cx="876300" cy="67129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" name="Picture 54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547" y="2604484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510" y="2604484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Line 129"/>
          <p:cNvSpPr>
            <a:spLocks noChangeShapeType="1"/>
          </p:cNvSpPr>
          <p:nvPr/>
        </p:nvSpPr>
        <p:spPr bwMode="auto">
          <a:xfrm flipV="1">
            <a:off x="2520554" y="3248979"/>
            <a:ext cx="592931" cy="783955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Line 129"/>
          <p:cNvSpPr>
            <a:spLocks noChangeShapeType="1"/>
          </p:cNvSpPr>
          <p:nvPr/>
        </p:nvSpPr>
        <p:spPr bwMode="auto">
          <a:xfrm flipV="1">
            <a:off x="2299086" y="3113965"/>
            <a:ext cx="173038" cy="923376"/>
          </a:xfrm>
          <a:prstGeom prst="line">
            <a:avLst/>
          </a:prstGeom>
          <a:noFill/>
          <a:ln w="12700">
            <a:solidFill>
              <a:schemeClr val="hlink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 Box 53"/>
          <p:cNvSpPr txBox="1">
            <a:spLocks noChangeArrowheads="1"/>
          </p:cNvSpPr>
          <p:nvPr/>
        </p:nvSpPr>
        <p:spPr bwMode="auto">
          <a:xfrm>
            <a:off x="2230770" y="2266128"/>
            <a:ext cx="63671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4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 </a:t>
            </a:r>
            <a:r>
              <a:rPr lang="en-US" altLang="ko-KR" sz="14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3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 Box 53"/>
          <p:cNvSpPr txBox="1">
            <a:spLocks noChangeArrowheads="1"/>
          </p:cNvSpPr>
          <p:nvPr/>
        </p:nvSpPr>
        <p:spPr bwMode="auto">
          <a:xfrm>
            <a:off x="3040860" y="2258870"/>
            <a:ext cx="636713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14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 4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5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13" grpId="0"/>
      <p:bldP spid="18" grpId="0"/>
      <p:bldP spid="26" grpId="0" animBg="1"/>
      <p:bldP spid="26" grpId="1" animBg="1"/>
      <p:bldP spid="27" grpId="0" animBg="1"/>
      <p:bldP spid="27" grpId="1" animBg="1"/>
      <p:bldP spid="27" grpId="2" animBg="1"/>
      <p:bldP spid="27" grpId="3" animBg="1"/>
      <p:bldP spid="28" grpId="0" animBg="1"/>
      <p:bldP spid="28" grpId="1" animBg="1"/>
      <p:bldP spid="28" grpId="2" animBg="1"/>
      <p:bldP spid="28" grpId="3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5" grpId="2" animBg="1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40" grpId="0" animBg="1"/>
      <p:bldP spid="41" grpId="0" animBg="1"/>
      <p:bldP spid="41" grpId="1" animBg="1"/>
      <p:bldP spid="42" grpId="0" animBg="1"/>
      <p:bldP spid="42" grpId="1" animBg="1"/>
      <p:bldP spid="43" grpId="0" animBg="1"/>
      <p:bldP spid="44" grpId="0" animBg="1"/>
      <p:bldP spid="45" grpId="0" animBg="1"/>
      <p:bldP spid="46" grpId="0"/>
      <p:bldP spid="47" grpId="0" animBg="1"/>
      <p:bldP spid="47" grpId="1" animBg="1"/>
      <p:bldP spid="3" grpId="0"/>
      <p:bldP spid="48" grpId="0"/>
      <p:bldP spid="52" grpId="0" animBg="1"/>
      <p:bldP spid="53" grpId="0" animBg="1"/>
      <p:bldP spid="53" grpId="1" animBg="1"/>
      <p:bldP spid="54" grpId="0" animBg="1"/>
      <p:bldP spid="54" grpId="1" animBg="1"/>
      <p:bldP spid="54" grpId="2" animBg="1"/>
      <p:bldP spid="57" grpId="0" animBg="1"/>
      <p:bldP spid="57" grpId="1" animBg="1"/>
      <p:bldP spid="58" grpId="0" animBg="1"/>
      <p:bldP spid="58" grpId="1" animBg="1"/>
      <p:bldP spid="61" grpId="0" animBg="1"/>
      <p:bldP spid="6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Main questions to answer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What does i-BGP convergence look like?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What is the impact of route reflection convergence delay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27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68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Data collection settings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Content Placeholder 2"/>
          <p:cNvSpPr>
            <a:spLocks noGrp="1"/>
          </p:cNvSpPr>
          <p:nvPr>
            <p:ph idx="1"/>
          </p:nvPr>
        </p:nvSpPr>
        <p:spPr>
          <a:xfrm>
            <a:off x="1106615" y="5454225"/>
            <a:ext cx="7531843" cy="882098"/>
          </a:xfrm>
        </p:spPr>
        <p:txBody>
          <a:bodyPr>
            <a:noAutofit/>
          </a:bodyPr>
          <a:lstStyle/>
          <a:p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1800" baseline="-25000" dirty="0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collector is a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member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of the i-BGP full-mesh</a:t>
            </a:r>
            <a:endParaRPr lang="en-US" sz="18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ISP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RR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: the collector is a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client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of the 2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nd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level route reflectors</a:t>
            </a:r>
          </a:p>
        </p:txBody>
      </p:sp>
      <p:sp>
        <p:nvSpPr>
          <p:cNvPr id="93" name="Text Box 56"/>
          <p:cNvSpPr txBox="1">
            <a:spLocks noChangeArrowheads="1"/>
          </p:cNvSpPr>
          <p:nvPr/>
        </p:nvSpPr>
        <p:spPr bwMode="auto">
          <a:xfrm>
            <a:off x="1737635" y="2085670"/>
            <a:ext cx="1369028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4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i-BGP f</a:t>
            </a:r>
            <a:r>
              <a:rPr kumimoji="0" lang="en-US" altLang="ko-KR" sz="14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ull-mesh</a:t>
            </a:r>
            <a:endParaRPr kumimoji="0" lang="en-US" altLang="ko-KR" sz="14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94" name="AutoShape 10"/>
          <p:cNvSpPr>
            <a:spLocks noChangeArrowheads="1"/>
          </p:cNvSpPr>
          <p:nvPr/>
        </p:nvSpPr>
        <p:spPr bwMode="auto">
          <a:xfrm>
            <a:off x="1039801" y="1570039"/>
            <a:ext cx="2813290" cy="289407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95" name="Text Box 6"/>
          <p:cNvSpPr txBox="1">
            <a:spLocks noChangeArrowheads="1"/>
          </p:cNvSpPr>
          <p:nvPr/>
        </p:nvSpPr>
        <p:spPr bwMode="auto">
          <a:xfrm>
            <a:off x="1206251" y="1283710"/>
            <a:ext cx="98124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2400" dirty="0">
                <a:latin typeface="Times New Roman" pitchFamily="18" charset="0"/>
                <a:ea typeface="굴림" charset="-127"/>
                <a:cs typeface="Times New Roman" pitchFamily="18" charset="0"/>
              </a:rPr>
              <a:t>ISP</a:t>
            </a:r>
            <a:r>
              <a:rPr kumimoji="0" lang="en-US" altLang="ko-KR" sz="2400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FM</a:t>
            </a:r>
          </a:p>
        </p:txBody>
      </p:sp>
      <p:sp>
        <p:nvSpPr>
          <p:cNvPr id="98" name="AutoShape 12"/>
          <p:cNvSpPr>
            <a:spLocks noChangeArrowheads="1"/>
          </p:cNvSpPr>
          <p:nvPr/>
        </p:nvSpPr>
        <p:spPr bwMode="auto">
          <a:xfrm>
            <a:off x="1299818" y="1872694"/>
            <a:ext cx="2281322" cy="1833494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pic>
        <p:nvPicPr>
          <p:cNvPr id="99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0142" y="2824712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88987" y="3625751"/>
            <a:ext cx="144000" cy="207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5221" y="3625751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8284" y="2376819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022" y="2810356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Oval 19"/>
          <p:cNvSpPr>
            <a:spLocks noChangeArrowheads="1"/>
          </p:cNvSpPr>
          <p:nvPr/>
        </p:nvSpPr>
        <p:spPr bwMode="auto">
          <a:xfrm>
            <a:off x="2698790" y="3485067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07" name="Text Box 56"/>
          <p:cNvSpPr txBox="1">
            <a:spLocks noChangeArrowheads="1"/>
          </p:cNvSpPr>
          <p:nvPr/>
        </p:nvSpPr>
        <p:spPr bwMode="auto">
          <a:xfrm>
            <a:off x="1639301" y="1745375"/>
            <a:ext cx="1524776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4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backbone sub-AS</a:t>
            </a:r>
          </a:p>
        </p:txBody>
      </p:sp>
      <p:sp>
        <p:nvSpPr>
          <p:cNvPr id="108" name="Line 31"/>
          <p:cNvSpPr>
            <a:spLocks noChangeShapeType="1"/>
          </p:cNvSpPr>
          <p:nvPr/>
        </p:nvSpPr>
        <p:spPr bwMode="auto">
          <a:xfrm flipH="1">
            <a:off x="1492484" y="3787969"/>
            <a:ext cx="231884" cy="18315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Oval 35"/>
          <p:cNvSpPr>
            <a:spLocks noChangeArrowheads="1"/>
          </p:cNvSpPr>
          <p:nvPr/>
        </p:nvSpPr>
        <p:spPr bwMode="auto">
          <a:xfrm>
            <a:off x="2755908" y="3485067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6" name="Oval 36"/>
          <p:cNvSpPr>
            <a:spLocks noChangeArrowheads="1"/>
          </p:cNvSpPr>
          <p:nvPr/>
        </p:nvSpPr>
        <p:spPr bwMode="auto">
          <a:xfrm>
            <a:off x="2821552" y="3485067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7" name="Oval 37"/>
          <p:cNvSpPr>
            <a:spLocks noChangeArrowheads="1"/>
          </p:cNvSpPr>
          <p:nvPr/>
        </p:nvSpPr>
        <p:spPr bwMode="auto">
          <a:xfrm>
            <a:off x="2596488" y="4070773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8" name="Oval 38"/>
          <p:cNvSpPr>
            <a:spLocks noChangeArrowheads="1"/>
          </p:cNvSpPr>
          <p:nvPr/>
        </p:nvSpPr>
        <p:spPr bwMode="auto">
          <a:xfrm>
            <a:off x="2751646" y="4070773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19" name="Oval 39"/>
          <p:cNvSpPr>
            <a:spLocks noChangeArrowheads="1"/>
          </p:cNvSpPr>
          <p:nvPr/>
        </p:nvSpPr>
        <p:spPr bwMode="auto">
          <a:xfrm>
            <a:off x="2899130" y="4070773"/>
            <a:ext cx="24723" cy="4163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0" name="Line 54"/>
          <p:cNvSpPr>
            <a:spLocks noChangeShapeType="1"/>
          </p:cNvSpPr>
          <p:nvPr/>
        </p:nvSpPr>
        <p:spPr bwMode="auto">
          <a:xfrm>
            <a:off x="1841163" y="3787969"/>
            <a:ext cx="274320" cy="18315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1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1678" y="3625751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3349257" y="3787969"/>
            <a:ext cx="76726" cy="12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AutoShape 53"/>
          <p:cNvSpPr>
            <a:spLocks noChangeArrowheads="1"/>
          </p:cNvSpPr>
          <p:nvPr/>
        </p:nvSpPr>
        <p:spPr bwMode="auto">
          <a:xfrm>
            <a:off x="1260602" y="3917168"/>
            <a:ext cx="463767" cy="3904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Sub</a:t>
            </a:r>
          </a:p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endParaRPr kumimoji="0" lang="en-US" altLang="ko-KR" sz="9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4" name="Line 40"/>
          <p:cNvSpPr>
            <a:spLocks noChangeShapeType="1"/>
          </p:cNvSpPr>
          <p:nvPr/>
        </p:nvSpPr>
        <p:spPr bwMode="auto">
          <a:xfrm>
            <a:off x="688154" y="2905821"/>
            <a:ext cx="572449" cy="7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AutoShape 22"/>
          <p:cNvSpPr>
            <a:spLocks noChangeArrowheads="1"/>
          </p:cNvSpPr>
          <p:nvPr/>
        </p:nvSpPr>
        <p:spPr bwMode="auto">
          <a:xfrm>
            <a:off x="504012" y="2052385"/>
            <a:ext cx="368285" cy="55125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1</a:t>
            </a:r>
          </a:p>
        </p:txBody>
      </p:sp>
      <p:sp>
        <p:nvSpPr>
          <p:cNvPr id="126" name="AutoShape 53"/>
          <p:cNvSpPr>
            <a:spLocks noChangeArrowheads="1"/>
          </p:cNvSpPr>
          <p:nvPr/>
        </p:nvSpPr>
        <p:spPr bwMode="auto">
          <a:xfrm>
            <a:off x="1801947" y="3917168"/>
            <a:ext cx="463767" cy="390471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Sub</a:t>
            </a:r>
          </a:p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endParaRPr kumimoji="0" lang="en-US" altLang="ko-KR" sz="9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7" name="AutoShape 53"/>
          <p:cNvSpPr>
            <a:spLocks noChangeArrowheads="1"/>
          </p:cNvSpPr>
          <p:nvPr/>
        </p:nvSpPr>
        <p:spPr bwMode="auto">
          <a:xfrm>
            <a:off x="3194952" y="3917168"/>
            <a:ext cx="463767" cy="390471"/>
          </a:xfrm>
          <a:prstGeom prst="roundRect">
            <a:avLst>
              <a:gd name="adj" fmla="val 16667"/>
            </a:avLst>
          </a:prstGeom>
          <a:noFill/>
          <a:ln w="25400" cmpd="dbl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Sub</a:t>
            </a:r>
          </a:p>
          <a:p>
            <a:pPr algn="ctr"/>
            <a:r>
              <a:rPr kumimoji="0" lang="en-US" altLang="ko-KR" sz="9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endParaRPr kumimoji="0" lang="en-US" altLang="ko-KR" sz="9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28" name="Line 47"/>
          <p:cNvSpPr>
            <a:spLocks noChangeShapeType="1"/>
          </p:cNvSpPr>
          <p:nvPr/>
        </p:nvSpPr>
        <p:spPr bwMode="auto">
          <a:xfrm>
            <a:off x="3619503" y="2874957"/>
            <a:ext cx="545152" cy="5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AutoShape 52"/>
          <p:cNvSpPr>
            <a:spLocks noChangeArrowheads="1"/>
          </p:cNvSpPr>
          <p:nvPr/>
        </p:nvSpPr>
        <p:spPr bwMode="auto">
          <a:xfrm>
            <a:off x="3987691" y="2780210"/>
            <a:ext cx="368285" cy="55125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i</a:t>
            </a:r>
          </a:p>
        </p:txBody>
      </p:sp>
      <p:sp>
        <p:nvSpPr>
          <p:cNvPr id="130" name="Line 8"/>
          <p:cNvSpPr>
            <a:spLocks noChangeShapeType="1"/>
          </p:cNvSpPr>
          <p:nvPr/>
        </p:nvSpPr>
        <p:spPr bwMode="auto">
          <a:xfrm>
            <a:off x="6560965" y="1837549"/>
            <a:ext cx="376214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Line 9"/>
          <p:cNvSpPr>
            <a:spLocks noChangeShapeType="1"/>
          </p:cNvSpPr>
          <p:nvPr/>
        </p:nvSpPr>
        <p:spPr bwMode="auto">
          <a:xfrm flipV="1">
            <a:off x="7159552" y="2272524"/>
            <a:ext cx="434563" cy="215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" name="Line 10"/>
          <p:cNvSpPr>
            <a:spLocks noChangeShapeType="1"/>
          </p:cNvSpPr>
          <p:nvPr/>
        </p:nvSpPr>
        <p:spPr bwMode="auto">
          <a:xfrm flipH="1">
            <a:off x="6962737" y="2415399"/>
            <a:ext cx="118438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Line 11"/>
          <p:cNvSpPr>
            <a:spLocks noChangeShapeType="1"/>
          </p:cNvSpPr>
          <p:nvPr/>
        </p:nvSpPr>
        <p:spPr bwMode="auto">
          <a:xfrm>
            <a:off x="7131114" y="2535720"/>
            <a:ext cx="103331" cy="124492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Line 12"/>
          <p:cNvSpPr>
            <a:spLocks noChangeShapeType="1"/>
          </p:cNvSpPr>
          <p:nvPr/>
        </p:nvSpPr>
        <p:spPr bwMode="auto">
          <a:xfrm>
            <a:off x="7063488" y="1944677"/>
            <a:ext cx="44966" cy="4320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Line 13"/>
          <p:cNvSpPr>
            <a:spLocks noChangeShapeType="1"/>
          </p:cNvSpPr>
          <p:nvPr/>
        </p:nvSpPr>
        <p:spPr bwMode="auto">
          <a:xfrm>
            <a:off x="7041115" y="1839137"/>
            <a:ext cx="5530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6" name="Line 14"/>
          <p:cNvSpPr>
            <a:spLocks noChangeShapeType="1"/>
          </p:cNvSpPr>
          <p:nvPr/>
        </p:nvSpPr>
        <p:spPr bwMode="auto">
          <a:xfrm>
            <a:off x="7774114" y="2287424"/>
            <a:ext cx="112613" cy="559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Line 15"/>
          <p:cNvSpPr>
            <a:spLocks noChangeShapeType="1"/>
          </p:cNvSpPr>
          <p:nvPr/>
        </p:nvSpPr>
        <p:spPr bwMode="auto">
          <a:xfrm flipH="1">
            <a:off x="5975174" y="1839137"/>
            <a:ext cx="473751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Line 17"/>
          <p:cNvSpPr>
            <a:spLocks noChangeShapeType="1"/>
          </p:cNvSpPr>
          <p:nvPr/>
        </p:nvSpPr>
        <p:spPr bwMode="auto">
          <a:xfrm flipH="1">
            <a:off x="5987738" y="1836677"/>
            <a:ext cx="447456" cy="7660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" name="Line 18"/>
          <p:cNvSpPr>
            <a:spLocks noChangeShapeType="1"/>
          </p:cNvSpPr>
          <p:nvPr/>
        </p:nvSpPr>
        <p:spPr bwMode="auto">
          <a:xfrm flipH="1">
            <a:off x="6244357" y="1944677"/>
            <a:ext cx="204568" cy="9025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Line 19"/>
          <p:cNvSpPr>
            <a:spLocks noChangeShapeType="1"/>
          </p:cNvSpPr>
          <p:nvPr/>
        </p:nvSpPr>
        <p:spPr bwMode="auto">
          <a:xfrm flipH="1">
            <a:off x="5863703" y="1983599"/>
            <a:ext cx="71411" cy="6191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Line 20"/>
          <p:cNvSpPr>
            <a:spLocks noChangeShapeType="1"/>
          </p:cNvSpPr>
          <p:nvPr/>
        </p:nvSpPr>
        <p:spPr bwMode="auto">
          <a:xfrm>
            <a:off x="5935114" y="1983599"/>
            <a:ext cx="236876" cy="863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2" name="Line 21"/>
          <p:cNvSpPr>
            <a:spLocks noChangeShapeType="1"/>
          </p:cNvSpPr>
          <p:nvPr/>
        </p:nvSpPr>
        <p:spPr bwMode="auto">
          <a:xfrm>
            <a:off x="5895926" y="2704324"/>
            <a:ext cx="276064" cy="215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Line 22"/>
          <p:cNvSpPr>
            <a:spLocks noChangeShapeType="1"/>
          </p:cNvSpPr>
          <p:nvPr/>
        </p:nvSpPr>
        <p:spPr bwMode="auto">
          <a:xfrm flipH="1">
            <a:off x="5540612" y="2704324"/>
            <a:ext cx="30828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Line 23"/>
          <p:cNvSpPr>
            <a:spLocks noChangeShapeType="1"/>
          </p:cNvSpPr>
          <p:nvPr/>
        </p:nvSpPr>
        <p:spPr bwMode="auto">
          <a:xfrm flipH="1">
            <a:off x="5884318" y="2920224"/>
            <a:ext cx="316124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Line 24"/>
          <p:cNvSpPr>
            <a:spLocks noChangeShapeType="1"/>
          </p:cNvSpPr>
          <p:nvPr/>
        </p:nvSpPr>
        <p:spPr bwMode="auto">
          <a:xfrm flipH="1">
            <a:off x="6222695" y="2991662"/>
            <a:ext cx="2613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Line 25"/>
          <p:cNvSpPr>
            <a:spLocks noChangeShapeType="1"/>
          </p:cNvSpPr>
          <p:nvPr/>
        </p:nvSpPr>
        <p:spPr bwMode="auto">
          <a:xfrm flipH="1">
            <a:off x="5737428" y="1983599"/>
            <a:ext cx="197686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Line 26"/>
          <p:cNvSpPr>
            <a:spLocks noChangeShapeType="1"/>
          </p:cNvSpPr>
          <p:nvPr/>
        </p:nvSpPr>
        <p:spPr bwMode="auto">
          <a:xfrm flipH="1">
            <a:off x="5816677" y="2991662"/>
            <a:ext cx="3161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Line 27"/>
          <p:cNvSpPr>
            <a:spLocks noChangeShapeType="1"/>
          </p:cNvSpPr>
          <p:nvPr/>
        </p:nvSpPr>
        <p:spPr bwMode="auto">
          <a:xfrm flipH="1">
            <a:off x="7634174" y="2270690"/>
            <a:ext cx="19695" cy="12257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Line 28"/>
          <p:cNvSpPr>
            <a:spLocks noChangeShapeType="1"/>
          </p:cNvSpPr>
          <p:nvPr/>
        </p:nvSpPr>
        <p:spPr bwMode="auto">
          <a:xfrm>
            <a:off x="7159610" y="2431274"/>
            <a:ext cx="236876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AutoShape 29"/>
          <p:cNvSpPr>
            <a:spLocks noChangeArrowheads="1"/>
          </p:cNvSpPr>
          <p:nvPr/>
        </p:nvSpPr>
        <p:spPr bwMode="auto">
          <a:xfrm>
            <a:off x="6327195" y="1728677"/>
            <a:ext cx="216000" cy="21600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" name="AutoShape 30"/>
          <p:cNvSpPr>
            <a:spLocks noChangeArrowheads="1"/>
          </p:cNvSpPr>
          <p:nvPr/>
        </p:nvSpPr>
        <p:spPr bwMode="auto">
          <a:xfrm>
            <a:off x="6966290" y="1728701"/>
            <a:ext cx="216000" cy="21600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AutoShape 31"/>
          <p:cNvSpPr>
            <a:spLocks noChangeArrowheads="1"/>
          </p:cNvSpPr>
          <p:nvPr/>
        </p:nvSpPr>
        <p:spPr bwMode="auto">
          <a:xfrm>
            <a:off x="5875024" y="1912162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" name="AutoShape 32"/>
          <p:cNvSpPr>
            <a:spLocks noChangeArrowheads="1"/>
          </p:cNvSpPr>
          <p:nvPr/>
        </p:nvSpPr>
        <p:spPr bwMode="auto">
          <a:xfrm>
            <a:off x="5788102" y="2602724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4" name="AutoShape 33"/>
          <p:cNvSpPr>
            <a:spLocks noChangeArrowheads="1"/>
          </p:cNvSpPr>
          <p:nvPr/>
        </p:nvSpPr>
        <p:spPr bwMode="auto">
          <a:xfrm>
            <a:off x="6132800" y="2847199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AutoShape 34"/>
          <p:cNvSpPr>
            <a:spLocks noChangeArrowheads="1"/>
          </p:cNvSpPr>
          <p:nvPr/>
        </p:nvSpPr>
        <p:spPr bwMode="auto">
          <a:xfrm>
            <a:off x="7594114" y="2128062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6" name="AutoShape 35"/>
          <p:cNvSpPr>
            <a:spLocks noChangeArrowheads="1"/>
          </p:cNvSpPr>
          <p:nvPr/>
        </p:nvSpPr>
        <p:spPr bwMode="auto">
          <a:xfrm>
            <a:off x="7041115" y="2415399"/>
            <a:ext cx="180000" cy="180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7" name="AutoShape 10"/>
          <p:cNvSpPr>
            <a:spLocks noChangeArrowheads="1"/>
          </p:cNvSpPr>
          <p:nvPr/>
        </p:nvSpPr>
        <p:spPr bwMode="auto">
          <a:xfrm>
            <a:off x="5335274" y="1570039"/>
            <a:ext cx="2815200" cy="289407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58" name="Text Box 6"/>
          <p:cNvSpPr txBox="1">
            <a:spLocks noChangeArrowheads="1"/>
          </p:cNvSpPr>
          <p:nvPr/>
        </p:nvSpPr>
        <p:spPr bwMode="auto">
          <a:xfrm>
            <a:off x="5413427" y="1283709"/>
            <a:ext cx="902811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sz="2400" dirty="0">
                <a:latin typeface="Times New Roman" pitchFamily="18" charset="0"/>
                <a:ea typeface="굴림" charset="-127"/>
                <a:cs typeface="Times New Roman" pitchFamily="18" charset="0"/>
              </a:rPr>
              <a:t>ISP</a:t>
            </a:r>
            <a:r>
              <a:rPr kumimoji="0" lang="en-US" altLang="ko-KR" sz="2400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RR</a:t>
            </a:r>
          </a:p>
        </p:txBody>
      </p:sp>
      <p:sp>
        <p:nvSpPr>
          <p:cNvPr id="159" name="Line 27"/>
          <p:cNvSpPr>
            <a:spLocks noChangeShapeType="1"/>
          </p:cNvSpPr>
          <p:nvPr/>
        </p:nvSpPr>
        <p:spPr bwMode="auto">
          <a:xfrm flipH="1">
            <a:off x="5066861" y="2875526"/>
            <a:ext cx="3945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0" name="Line 103"/>
          <p:cNvSpPr>
            <a:spLocks noChangeShapeType="1"/>
          </p:cNvSpPr>
          <p:nvPr/>
        </p:nvSpPr>
        <p:spPr bwMode="auto">
          <a:xfrm flipH="1">
            <a:off x="7936365" y="2922779"/>
            <a:ext cx="31525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1" name="Line 114"/>
          <p:cNvSpPr>
            <a:spLocks noChangeShapeType="1"/>
          </p:cNvSpPr>
          <p:nvPr/>
        </p:nvSpPr>
        <p:spPr bwMode="auto">
          <a:xfrm>
            <a:off x="5184428" y="2215126"/>
            <a:ext cx="47462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" name="AutoShape 46"/>
          <p:cNvSpPr>
            <a:spLocks noChangeArrowheads="1"/>
          </p:cNvSpPr>
          <p:nvPr/>
        </p:nvSpPr>
        <p:spPr bwMode="auto">
          <a:xfrm>
            <a:off x="8245523" y="2681479"/>
            <a:ext cx="376214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ii</a:t>
            </a:r>
            <a:endParaRPr kumimoji="0" lang="ko-KR" altLang="en-US" sz="1200" b="1" baseline="-250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163" name="Oval 69"/>
          <p:cNvSpPr>
            <a:spLocks noChangeArrowheads="1"/>
          </p:cNvSpPr>
          <p:nvPr/>
        </p:nvSpPr>
        <p:spPr bwMode="auto">
          <a:xfrm>
            <a:off x="5568656" y="2107424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" name="Oval 71"/>
          <p:cNvSpPr>
            <a:spLocks noChangeArrowheads="1"/>
          </p:cNvSpPr>
          <p:nvPr/>
        </p:nvSpPr>
        <p:spPr bwMode="auto">
          <a:xfrm>
            <a:off x="5461363" y="2775761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5" name="Oval 72"/>
          <p:cNvSpPr>
            <a:spLocks noChangeArrowheads="1"/>
          </p:cNvSpPr>
          <p:nvPr/>
        </p:nvSpPr>
        <p:spPr bwMode="auto">
          <a:xfrm>
            <a:off x="5718269" y="3244074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6" name="Oval 73"/>
          <p:cNvSpPr>
            <a:spLocks noChangeArrowheads="1"/>
          </p:cNvSpPr>
          <p:nvPr/>
        </p:nvSpPr>
        <p:spPr bwMode="auto">
          <a:xfrm>
            <a:off x="5777488" y="4072749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7" name="Oval 74"/>
          <p:cNvSpPr>
            <a:spLocks noChangeArrowheads="1"/>
          </p:cNvSpPr>
          <p:nvPr/>
        </p:nvSpPr>
        <p:spPr bwMode="auto">
          <a:xfrm>
            <a:off x="6132801" y="3639361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Oval 75"/>
          <p:cNvSpPr>
            <a:spLocks noChangeArrowheads="1"/>
          </p:cNvSpPr>
          <p:nvPr/>
        </p:nvSpPr>
        <p:spPr bwMode="auto">
          <a:xfrm>
            <a:off x="6883488" y="3352024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9" name="Oval 76"/>
          <p:cNvSpPr>
            <a:spLocks noChangeArrowheads="1"/>
          </p:cNvSpPr>
          <p:nvPr/>
        </p:nvSpPr>
        <p:spPr bwMode="auto">
          <a:xfrm>
            <a:off x="7161512" y="3793349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0" name="Oval 77"/>
          <p:cNvSpPr>
            <a:spLocks noChangeArrowheads="1"/>
          </p:cNvSpPr>
          <p:nvPr/>
        </p:nvSpPr>
        <p:spPr bwMode="auto">
          <a:xfrm>
            <a:off x="7318050" y="2991661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1" name="Oval 78"/>
          <p:cNvSpPr>
            <a:spLocks noChangeArrowheads="1"/>
          </p:cNvSpPr>
          <p:nvPr/>
        </p:nvSpPr>
        <p:spPr bwMode="auto">
          <a:xfrm>
            <a:off x="7830991" y="2847199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" name="Oval 79"/>
          <p:cNvSpPr>
            <a:spLocks noChangeArrowheads="1"/>
          </p:cNvSpPr>
          <p:nvPr/>
        </p:nvSpPr>
        <p:spPr bwMode="auto">
          <a:xfrm>
            <a:off x="7594115" y="3496486"/>
            <a:ext cx="180000" cy="1800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AutoShape 22"/>
          <p:cNvSpPr>
            <a:spLocks noChangeArrowheads="1"/>
          </p:cNvSpPr>
          <p:nvPr/>
        </p:nvSpPr>
        <p:spPr bwMode="auto">
          <a:xfrm>
            <a:off x="4860032" y="1965889"/>
            <a:ext cx="376214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11</a:t>
            </a:r>
          </a:p>
        </p:txBody>
      </p:sp>
      <p:sp>
        <p:nvSpPr>
          <p:cNvPr id="174" name="AutoShape 25"/>
          <p:cNvSpPr>
            <a:spLocks noChangeArrowheads="1"/>
          </p:cNvSpPr>
          <p:nvPr/>
        </p:nvSpPr>
        <p:spPr bwMode="auto">
          <a:xfrm>
            <a:off x="4860032" y="2719951"/>
            <a:ext cx="376214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22</a:t>
            </a:r>
          </a:p>
        </p:txBody>
      </p:sp>
      <p:pic>
        <p:nvPicPr>
          <p:cNvPr id="175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0142" y="2408401"/>
            <a:ext cx="144000" cy="2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" name="Line 39"/>
          <p:cNvSpPr>
            <a:spLocks noChangeShapeType="1"/>
          </p:cNvSpPr>
          <p:nvPr/>
        </p:nvSpPr>
        <p:spPr bwMode="auto">
          <a:xfrm>
            <a:off x="872297" y="2465824"/>
            <a:ext cx="38830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" name="AutoShape 25"/>
          <p:cNvSpPr>
            <a:spLocks noChangeArrowheads="1"/>
          </p:cNvSpPr>
          <p:nvPr/>
        </p:nvSpPr>
        <p:spPr bwMode="auto">
          <a:xfrm>
            <a:off x="523062" y="2768726"/>
            <a:ext cx="368285" cy="55125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ko-KR" sz="12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AS</a:t>
            </a:r>
            <a:r>
              <a:rPr kumimoji="0" lang="en-US" altLang="ko-KR" sz="1200" b="1" baseline="-25000" dirty="0">
                <a:latin typeface="Times New Roman" pitchFamily="18" charset="0"/>
                <a:ea typeface="굴림" charset="-127"/>
                <a:cs typeface="Times New Roman" pitchFamily="18" charset="0"/>
              </a:rPr>
              <a:t>2</a:t>
            </a:r>
          </a:p>
        </p:txBody>
      </p:sp>
      <p:pic>
        <p:nvPicPr>
          <p:cNvPr id="178" name="Picture 177" descr="Captur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6126" y="2667573"/>
            <a:ext cx="252885" cy="39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" name="Text Box 50"/>
          <p:cNvSpPr txBox="1">
            <a:spLocks noChangeArrowheads="1"/>
          </p:cNvSpPr>
          <p:nvPr/>
        </p:nvSpPr>
        <p:spPr bwMode="auto">
          <a:xfrm>
            <a:off x="2006715" y="2438890"/>
            <a:ext cx="71365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9pPr>
          </a:lstStyle>
          <a:p>
            <a:r>
              <a:rPr kumimoji="0" lang="en-US" altLang="ko-KR" sz="105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Collector</a:t>
            </a:r>
          </a:p>
        </p:txBody>
      </p:sp>
      <p:pic>
        <p:nvPicPr>
          <p:cNvPr id="180" name="Picture 179" descr="Captur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37275" y="2074509"/>
            <a:ext cx="282575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1" name="Text Box 50"/>
          <p:cNvSpPr txBox="1">
            <a:spLocks noChangeArrowheads="1"/>
          </p:cNvSpPr>
          <p:nvPr/>
        </p:nvSpPr>
        <p:spPr bwMode="auto">
          <a:xfrm>
            <a:off x="6383775" y="1898830"/>
            <a:ext cx="713657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9pPr>
          </a:lstStyle>
          <a:p>
            <a:r>
              <a:rPr kumimoji="0" lang="en-US" altLang="ko-KR" sz="105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Collector</a:t>
            </a:r>
          </a:p>
        </p:txBody>
      </p:sp>
      <p:sp>
        <p:nvSpPr>
          <p:cNvPr id="182" name="Freeform 181"/>
          <p:cNvSpPr/>
          <p:nvPr/>
        </p:nvSpPr>
        <p:spPr>
          <a:xfrm>
            <a:off x="2454538" y="2475352"/>
            <a:ext cx="1076325" cy="285750"/>
          </a:xfrm>
          <a:custGeom>
            <a:avLst/>
            <a:gdLst>
              <a:gd name="connsiteX0" fmla="*/ 1076325 w 1076325"/>
              <a:gd name="connsiteY0" fmla="*/ 0 h 285750"/>
              <a:gd name="connsiteX1" fmla="*/ 514350 w 1076325"/>
              <a:gd name="connsiteY1" fmla="*/ 76200 h 285750"/>
              <a:gd name="connsiteX2" fmla="*/ 0 w 1076325"/>
              <a:gd name="connsiteY2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6325" h="285750">
                <a:moveTo>
                  <a:pt x="1076325" y="0"/>
                </a:moveTo>
                <a:cubicBezTo>
                  <a:pt x="885031" y="14287"/>
                  <a:pt x="693737" y="28575"/>
                  <a:pt x="514350" y="76200"/>
                </a:cubicBezTo>
                <a:cubicBezTo>
                  <a:pt x="334963" y="123825"/>
                  <a:pt x="167481" y="204787"/>
                  <a:pt x="0" y="285750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3" name="Freeform 182"/>
          <p:cNvSpPr/>
          <p:nvPr/>
        </p:nvSpPr>
        <p:spPr>
          <a:xfrm>
            <a:off x="2454538" y="2824111"/>
            <a:ext cx="1057275" cy="41766"/>
          </a:xfrm>
          <a:custGeom>
            <a:avLst/>
            <a:gdLst>
              <a:gd name="connsiteX0" fmla="*/ 1057275 w 1057275"/>
              <a:gd name="connsiteY0" fmla="*/ 41766 h 41766"/>
              <a:gd name="connsiteX1" fmla="*/ 657225 w 1057275"/>
              <a:gd name="connsiteY1" fmla="*/ 3666 h 41766"/>
              <a:gd name="connsiteX2" fmla="*/ 0 w 1057275"/>
              <a:gd name="connsiteY2" fmla="*/ 3666 h 4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7275" h="41766">
                <a:moveTo>
                  <a:pt x="1057275" y="41766"/>
                </a:moveTo>
                <a:cubicBezTo>
                  <a:pt x="945356" y="25891"/>
                  <a:pt x="833437" y="10016"/>
                  <a:pt x="657225" y="3666"/>
                </a:cubicBezTo>
                <a:cubicBezTo>
                  <a:pt x="481013" y="-2684"/>
                  <a:pt x="240506" y="491"/>
                  <a:pt x="0" y="3666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" name="Freeform 183"/>
          <p:cNvSpPr/>
          <p:nvPr/>
        </p:nvSpPr>
        <p:spPr>
          <a:xfrm>
            <a:off x="2454538" y="2894452"/>
            <a:ext cx="866775" cy="752475"/>
          </a:xfrm>
          <a:custGeom>
            <a:avLst/>
            <a:gdLst>
              <a:gd name="connsiteX0" fmla="*/ 866775 w 866775"/>
              <a:gd name="connsiteY0" fmla="*/ 752475 h 752475"/>
              <a:gd name="connsiteX1" fmla="*/ 714375 w 866775"/>
              <a:gd name="connsiteY1" fmla="*/ 276225 h 752475"/>
              <a:gd name="connsiteX2" fmla="*/ 0 w 866775"/>
              <a:gd name="connsiteY2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6775" h="752475">
                <a:moveTo>
                  <a:pt x="866775" y="752475"/>
                </a:moveTo>
                <a:cubicBezTo>
                  <a:pt x="862806" y="577056"/>
                  <a:pt x="858837" y="401637"/>
                  <a:pt x="714375" y="276225"/>
                </a:cubicBezTo>
                <a:cubicBezTo>
                  <a:pt x="569912" y="150812"/>
                  <a:pt x="284956" y="75406"/>
                  <a:pt x="0" y="0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5" name="Freeform 184"/>
          <p:cNvSpPr/>
          <p:nvPr/>
        </p:nvSpPr>
        <p:spPr>
          <a:xfrm>
            <a:off x="2197039" y="3056377"/>
            <a:ext cx="57474" cy="552450"/>
          </a:xfrm>
          <a:custGeom>
            <a:avLst/>
            <a:gdLst>
              <a:gd name="connsiteX0" fmla="*/ 38424 w 57474"/>
              <a:gd name="connsiteY0" fmla="*/ 552450 h 552450"/>
              <a:gd name="connsiteX1" fmla="*/ 324 w 57474"/>
              <a:gd name="connsiteY1" fmla="*/ 333375 h 552450"/>
              <a:gd name="connsiteX2" fmla="*/ 57474 w 57474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474" h="552450">
                <a:moveTo>
                  <a:pt x="38424" y="552450"/>
                </a:moveTo>
                <a:cubicBezTo>
                  <a:pt x="17786" y="488950"/>
                  <a:pt x="-2851" y="425450"/>
                  <a:pt x="324" y="333375"/>
                </a:cubicBezTo>
                <a:cubicBezTo>
                  <a:pt x="3499" y="241300"/>
                  <a:pt x="30486" y="120650"/>
                  <a:pt x="57474" y="0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6" name="Freeform 185"/>
          <p:cNvSpPr/>
          <p:nvPr/>
        </p:nvSpPr>
        <p:spPr>
          <a:xfrm>
            <a:off x="1787788" y="2951602"/>
            <a:ext cx="400050" cy="685800"/>
          </a:xfrm>
          <a:custGeom>
            <a:avLst/>
            <a:gdLst>
              <a:gd name="connsiteX0" fmla="*/ 0 w 400050"/>
              <a:gd name="connsiteY0" fmla="*/ 685800 h 685800"/>
              <a:gd name="connsiteX1" fmla="*/ 123825 w 400050"/>
              <a:gd name="connsiteY1" fmla="*/ 190500 h 685800"/>
              <a:gd name="connsiteX2" fmla="*/ 400050 w 400050"/>
              <a:gd name="connsiteY2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0050" h="685800">
                <a:moveTo>
                  <a:pt x="0" y="685800"/>
                </a:moveTo>
                <a:cubicBezTo>
                  <a:pt x="28575" y="495300"/>
                  <a:pt x="57150" y="304800"/>
                  <a:pt x="123825" y="190500"/>
                </a:cubicBezTo>
                <a:cubicBezTo>
                  <a:pt x="190500" y="76200"/>
                  <a:pt x="295275" y="38100"/>
                  <a:pt x="400050" y="0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7" name="Freeform 186"/>
          <p:cNvSpPr/>
          <p:nvPr/>
        </p:nvSpPr>
        <p:spPr>
          <a:xfrm>
            <a:off x="1359163" y="2849020"/>
            <a:ext cx="809625" cy="83532"/>
          </a:xfrm>
          <a:custGeom>
            <a:avLst/>
            <a:gdLst>
              <a:gd name="connsiteX0" fmla="*/ 0 w 809625"/>
              <a:gd name="connsiteY0" fmla="*/ 83532 h 83532"/>
              <a:gd name="connsiteX1" fmla="*/ 361950 w 809625"/>
              <a:gd name="connsiteY1" fmla="*/ 7332 h 83532"/>
              <a:gd name="connsiteX2" fmla="*/ 809625 w 809625"/>
              <a:gd name="connsiteY2" fmla="*/ 7332 h 8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625" h="83532">
                <a:moveTo>
                  <a:pt x="0" y="83532"/>
                </a:moveTo>
                <a:cubicBezTo>
                  <a:pt x="113506" y="51782"/>
                  <a:pt x="227013" y="20032"/>
                  <a:pt x="361950" y="7332"/>
                </a:cubicBezTo>
                <a:cubicBezTo>
                  <a:pt x="496888" y="-5368"/>
                  <a:pt x="653256" y="982"/>
                  <a:pt x="809625" y="7332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8" name="Freeform 187"/>
          <p:cNvSpPr/>
          <p:nvPr/>
        </p:nvSpPr>
        <p:spPr>
          <a:xfrm>
            <a:off x="1349638" y="2465421"/>
            <a:ext cx="847725" cy="295681"/>
          </a:xfrm>
          <a:custGeom>
            <a:avLst/>
            <a:gdLst>
              <a:gd name="connsiteX0" fmla="*/ 0 w 847725"/>
              <a:gd name="connsiteY0" fmla="*/ 19456 h 295681"/>
              <a:gd name="connsiteX1" fmla="*/ 476250 w 847725"/>
              <a:gd name="connsiteY1" fmla="*/ 28981 h 295681"/>
              <a:gd name="connsiteX2" fmla="*/ 847725 w 847725"/>
              <a:gd name="connsiteY2" fmla="*/ 295681 h 29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725" h="295681">
                <a:moveTo>
                  <a:pt x="0" y="19456"/>
                </a:moveTo>
                <a:cubicBezTo>
                  <a:pt x="167481" y="1199"/>
                  <a:pt x="334963" y="-17057"/>
                  <a:pt x="476250" y="28981"/>
                </a:cubicBezTo>
                <a:cubicBezTo>
                  <a:pt x="617538" y="75019"/>
                  <a:pt x="732631" y="185350"/>
                  <a:pt x="847725" y="295681"/>
                </a:cubicBezTo>
              </a:path>
            </a:pathLst>
          </a:custGeom>
          <a:ln w="19050">
            <a:solidFill>
              <a:srgbClr val="00B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9" name="Freeform 188"/>
          <p:cNvSpPr/>
          <p:nvPr/>
        </p:nvSpPr>
        <p:spPr>
          <a:xfrm>
            <a:off x="6334300" y="2494402"/>
            <a:ext cx="257175" cy="428625"/>
          </a:xfrm>
          <a:custGeom>
            <a:avLst/>
            <a:gdLst>
              <a:gd name="connsiteX0" fmla="*/ 0 w 257175"/>
              <a:gd name="connsiteY0" fmla="*/ 428625 h 428625"/>
              <a:gd name="connsiteX1" fmla="*/ 200025 w 257175"/>
              <a:gd name="connsiteY1" fmla="*/ 238125 h 428625"/>
              <a:gd name="connsiteX2" fmla="*/ 257175 w 257175"/>
              <a:gd name="connsiteY2" fmla="*/ 0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175" h="428625">
                <a:moveTo>
                  <a:pt x="0" y="428625"/>
                </a:moveTo>
                <a:cubicBezTo>
                  <a:pt x="78581" y="369093"/>
                  <a:pt x="157163" y="309562"/>
                  <a:pt x="200025" y="238125"/>
                </a:cubicBezTo>
                <a:cubicBezTo>
                  <a:pt x="242887" y="166688"/>
                  <a:pt x="250031" y="83344"/>
                  <a:pt x="257175" y="0"/>
                </a:cubicBezTo>
              </a:path>
            </a:pathLst>
          </a:cu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0" name="Freeform 189"/>
          <p:cNvSpPr/>
          <p:nvPr/>
        </p:nvSpPr>
        <p:spPr>
          <a:xfrm>
            <a:off x="6810550" y="2311594"/>
            <a:ext cx="238125" cy="211383"/>
          </a:xfrm>
          <a:custGeom>
            <a:avLst/>
            <a:gdLst>
              <a:gd name="connsiteX0" fmla="*/ 238125 w 238125"/>
              <a:gd name="connsiteY0" fmla="*/ 211383 h 211383"/>
              <a:gd name="connsiteX1" fmla="*/ 123825 w 238125"/>
              <a:gd name="connsiteY1" fmla="*/ 30408 h 211383"/>
              <a:gd name="connsiteX2" fmla="*/ 0 w 238125"/>
              <a:gd name="connsiteY2" fmla="*/ 1833 h 211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211383">
                <a:moveTo>
                  <a:pt x="238125" y="211383"/>
                </a:moveTo>
                <a:cubicBezTo>
                  <a:pt x="200818" y="138358"/>
                  <a:pt x="163512" y="65333"/>
                  <a:pt x="123825" y="30408"/>
                </a:cubicBezTo>
                <a:cubicBezTo>
                  <a:pt x="84138" y="-4517"/>
                  <a:pt x="42069" y="-1342"/>
                  <a:pt x="0" y="1833"/>
                </a:cubicBezTo>
              </a:path>
            </a:pathLst>
          </a:cu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1" name="Freeform 190"/>
          <p:cNvSpPr/>
          <p:nvPr/>
        </p:nvSpPr>
        <p:spPr>
          <a:xfrm>
            <a:off x="6829600" y="2184103"/>
            <a:ext cx="771525" cy="62649"/>
          </a:xfrm>
          <a:custGeom>
            <a:avLst/>
            <a:gdLst>
              <a:gd name="connsiteX0" fmla="*/ 771525 w 771525"/>
              <a:gd name="connsiteY0" fmla="*/ 62649 h 62649"/>
              <a:gd name="connsiteX1" fmla="*/ 438150 w 771525"/>
              <a:gd name="connsiteY1" fmla="*/ 5499 h 62649"/>
              <a:gd name="connsiteX2" fmla="*/ 0 w 771525"/>
              <a:gd name="connsiteY2" fmla="*/ 5499 h 6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525" h="62649">
                <a:moveTo>
                  <a:pt x="771525" y="62649"/>
                </a:moveTo>
                <a:cubicBezTo>
                  <a:pt x="669131" y="38836"/>
                  <a:pt x="566738" y="15024"/>
                  <a:pt x="438150" y="5499"/>
                </a:cubicBezTo>
                <a:cubicBezTo>
                  <a:pt x="309562" y="-4026"/>
                  <a:pt x="154781" y="736"/>
                  <a:pt x="0" y="5499"/>
                </a:cubicBezTo>
              </a:path>
            </a:pathLst>
          </a:cu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2" name="Freeform 191"/>
          <p:cNvSpPr/>
          <p:nvPr/>
        </p:nvSpPr>
        <p:spPr>
          <a:xfrm>
            <a:off x="5981875" y="2342002"/>
            <a:ext cx="533400" cy="390525"/>
          </a:xfrm>
          <a:custGeom>
            <a:avLst/>
            <a:gdLst>
              <a:gd name="connsiteX0" fmla="*/ 0 w 533400"/>
              <a:gd name="connsiteY0" fmla="*/ 390525 h 390525"/>
              <a:gd name="connsiteX1" fmla="*/ 257175 w 533400"/>
              <a:gd name="connsiteY1" fmla="*/ 85725 h 390525"/>
              <a:gd name="connsiteX2" fmla="*/ 533400 w 533400"/>
              <a:gd name="connsiteY2" fmla="*/ 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400" h="390525">
                <a:moveTo>
                  <a:pt x="0" y="390525"/>
                </a:moveTo>
                <a:cubicBezTo>
                  <a:pt x="84137" y="270668"/>
                  <a:pt x="168275" y="150812"/>
                  <a:pt x="257175" y="85725"/>
                </a:cubicBezTo>
                <a:cubicBezTo>
                  <a:pt x="346075" y="20638"/>
                  <a:pt x="439737" y="10319"/>
                  <a:pt x="533400" y="0"/>
                </a:cubicBezTo>
              </a:path>
            </a:pathLst>
          </a:cu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3" name="Freeform 192"/>
          <p:cNvSpPr/>
          <p:nvPr/>
        </p:nvSpPr>
        <p:spPr>
          <a:xfrm>
            <a:off x="6058075" y="2037202"/>
            <a:ext cx="466725" cy="247650"/>
          </a:xfrm>
          <a:custGeom>
            <a:avLst/>
            <a:gdLst>
              <a:gd name="connsiteX0" fmla="*/ 0 w 466725"/>
              <a:gd name="connsiteY0" fmla="*/ 0 h 247650"/>
              <a:gd name="connsiteX1" fmla="*/ 180975 w 466725"/>
              <a:gd name="connsiteY1" fmla="*/ 180975 h 247650"/>
              <a:gd name="connsiteX2" fmla="*/ 466725 w 466725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6725" h="247650">
                <a:moveTo>
                  <a:pt x="0" y="0"/>
                </a:moveTo>
                <a:cubicBezTo>
                  <a:pt x="51594" y="69850"/>
                  <a:pt x="103188" y="139700"/>
                  <a:pt x="180975" y="180975"/>
                </a:cubicBezTo>
                <a:cubicBezTo>
                  <a:pt x="258762" y="222250"/>
                  <a:pt x="362743" y="234950"/>
                  <a:pt x="466725" y="247650"/>
                </a:cubicBezTo>
              </a:path>
            </a:pathLst>
          </a:cu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28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2" name="Text Box 53"/>
          <p:cNvSpPr txBox="1">
            <a:spLocks noChangeArrowheads="1"/>
          </p:cNvSpPr>
          <p:nvPr/>
        </p:nvSpPr>
        <p:spPr bwMode="auto">
          <a:xfrm>
            <a:off x="1874613" y="4565391"/>
            <a:ext cx="11179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BGP 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router</a:t>
            </a:r>
          </a:p>
        </p:txBody>
      </p:sp>
      <p:sp>
        <p:nvSpPr>
          <p:cNvPr id="213" name="Text Box 54"/>
          <p:cNvSpPr txBox="1">
            <a:spLocks noChangeArrowheads="1"/>
          </p:cNvSpPr>
          <p:nvPr/>
        </p:nvSpPr>
        <p:spPr bwMode="auto">
          <a:xfrm>
            <a:off x="396665" y="4565391"/>
            <a:ext cx="11368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Node type</a:t>
            </a:r>
            <a:r>
              <a:rPr kumimoji="0" lang="en-US" altLang="ko-KR" sz="16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:</a:t>
            </a:r>
          </a:p>
        </p:txBody>
      </p:sp>
      <p:sp>
        <p:nvSpPr>
          <p:cNvPr id="214" name="Line 58"/>
          <p:cNvSpPr>
            <a:spLocks noChangeShapeType="1"/>
          </p:cNvSpPr>
          <p:nvPr/>
        </p:nvSpPr>
        <p:spPr bwMode="auto">
          <a:xfrm flipV="1">
            <a:off x="1748813" y="5114325"/>
            <a:ext cx="234659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" name="Text Box 59"/>
          <p:cNvSpPr txBox="1">
            <a:spLocks noChangeArrowheads="1"/>
          </p:cNvSpPr>
          <p:nvPr/>
        </p:nvSpPr>
        <p:spPr bwMode="auto">
          <a:xfrm>
            <a:off x="1964070" y="4935651"/>
            <a:ext cx="1816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confederation BGP</a:t>
            </a:r>
          </a:p>
        </p:txBody>
      </p:sp>
      <p:pic>
        <p:nvPicPr>
          <p:cNvPr id="216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6685" y="4640919"/>
            <a:ext cx="112419" cy="1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" name="AutoShape 47"/>
          <p:cNvSpPr>
            <a:spLocks noChangeArrowheads="1"/>
          </p:cNvSpPr>
          <p:nvPr/>
        </p:nvSpPr>
        <p:spPr bwMode="auto">
          <a:xfrm>
            <a:off x="3176846" y="4640919"/>
            <a:ext cx="162000" cy="162000"/>
          </a:xfrm>
          <a:prstGeom prst="diamond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8" name="Text Box 48"/>
          <p:cNvSpPr txBox="1">
            <a:spLocks noChangeArrowheads="1"/>
          </p:cNvSpPr>
          <p:nvPr/>
        </p:nvSpPr>
        <p:spPr bwMode="auto">
          <a:xfrm>
            <a:off x="3269907" y="4565391"/>
            <a:ext cx="15808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1</a:t>
            </a:r>
            <a:r>
              <a:rPr kumimoji="0" lang="en-US" altLang="ko-KR" sz="1600" baseline="30000" dirty="0">
                <a:latin typeface="Times New Roman" pitchFamily="18" charset="0"/>
                <a:ea typeface="굴림" charset="-127"/>
                <a:cs typeface="Times New Roman" pitchFamily="18" charset="0"/>
              </a:rPr>
              <a:t>st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level reflector</a:t>
            </a:r>
          </a:p>
        </p:txBody>
      </p:sp>
      <p:sp>
        <p:nvSpPr>
          <p:cNvPr id="219" name="AutoShape 49"/>
          <p:cNvSpPr>
            <a:spLocks noChangeArrowheads="1"/>
          </p:cNvSpPr>
          <p:nvPr/>
        </p:nvSpPr>
        <p:spPr bwMode="auto">
          <a:xfrm>
            <a:off x="5013946" y="4655183"/>
            <a:ext cx="144000" cy="144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latinLnBrk="0"/>
            <a:endParaRPr kumimoji="0" lang="en-US" altLang="ko-KR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0" name="Text Box 50"/>
          <p:cNvSpPr txBox="1">
            <a:spLocks noChangeArrowheads="1"/>
          </p:cNvSpPr>
          <p:nvPr/>
        </p:nvSpPr>
        <p:spPr bwMode="auto">
          <a:xfrm>
            <a:off x="5097811" y="4565391"/>
            <a:ext cx="16273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>
                <a:latin typeface="Times New Roman" pitchFamily="18" charset="0"/>
                <a:ea typeface="굴림" charset="-127"/>
                <a:cs typeface="Times New Roman" pitchFamily="18" charset="0"/>
              </a:rPr>
              <a:t>2</a:t>
            </a:r>
            <a:r>
              <a:rPr kumimoji="0" lang="en-US" altLang="ko-KR" sz="1600" baseline="30000">
                <a:latin typeface="Times New Roman" pitchFamily="18" charset="0"/>
                <a:ea typeface="굴림" charset="-127"/>
                <a:cs typeface="Times New Roman" pitchFamily="18" charset="0"/>
              </a:rPr>
              <a:t>nd</a:t>
            </a:r>
            <a:r>
              <a:rPr kumimoji="0" lang="en-US" altLang="ko-KR" sz="1600">
                <a:latin typeface="Times New Roman" pitchFamily="18" charset="0"/>
                <a:ea typeface="굴림" charset="-127"/>
                <a:cs typeface="Times New Roman" pitchFamily="18" charset="0"/>
              </a:rPr>
              <a:t> level reflector</a:t>
            </a:r>
          </a:p>
        </p:txBody>
      </p:sp>
      <p:sp>
        <p:nvSpPr>
          <p:cNvPr id="221" name="Text Box 52"/>
          <p:cNvSpPr txBox="1">
            <a:spLocks noChangeArrowheads="1"/>
          </p:cNvSpPr>
          <p:nvPr/>
        </p:nvSpPr>
        <p:spPr bwMode="auto">
          <a:xfrm>
            <a:off x="6955789" y="4565391"/>
            <a:ext cx="16033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3</a:t>
            </a:r>
            <a:r>
              <a:rPr kumimoji="0" lang="en-US" altLang="ko-KR" sz="1600" baseline="30000" dirty="0">
                <a:latin typeface="Times New Roman" pitchFamily="18" charset="0"/>
                <a:ea typeface="굴림" charset="-127"/>
                <a:cs typeface="Times New Roman" pitchFamily="18" charset="0"/>
              </a:rPr>
              <a:t>rd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level reflector</a:t>
            </a:r>
          </a:p>
        </p:txBody>
      </p:sp>
      <p:sp>
        <p:nvSpPr>
          <p:cNvPr id="222" name="Text Box 54"/>
          <p:cNvSpPr txBox="1">
            <a:spLocks noChangeArrowheads="1"/>
          </p:cNvSpPr>
          <p:nvPr/>
        </p:nvSpPr>
        <p:spPr bwMode="auto">
          <a:xfrm>
            <a:off x="206515" y="4928978"/>
            <a:ext cx="13211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b="1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Session type</a:t>
            </a:r>
            <a:r>
              <a:rPr kumimoji="0" lang="en-US" altLang="ko-KR" sz="16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:</a:t>
            </a:r>
          </a:p>
        </p:txBody>
      </p:sp>
      <p:sp>
        <p:nvSpPr>
          <p:cNvPr id="223" name="Line 55"/>
          <p:cNvSpPr>
            <a:spLocks noChangeShapeType="1"/>
          </p:cNvSpPr>
          <p:nvPr/>
        </p:nvSpPr>
        <p:spPr bwMode="auto">
          <a:xfrm>
            <a:off x="3837045" y="5092243"/>
            <a:ext cx="16720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4" name="Text Box 56"/>
          <p:cNvSpPr txBox="1">
            <a:spLocks noChangeArrowheads="1"/>
          </p:cNvSpPr>
          <p:nvPr/>
        </p:nvSpPr>
        <p:spPr bwMode="auto">
          <a:xfrm>
            <a:off x="3955483" y="4935651"/>
            <a:ext cx="22240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i-BGP reflector </a:t>
            </a:r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to 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client</a:t>
            </a:r>
            <a:endParaRPr kumimoji="0" lang="en-US" altLang="ko-KR" sz="16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225" name="Line 57"/>
          <p:cNvSpPr>
            <a:spLocks noChangeShapeType="1"/>
          </p:cNvSpPr>
          <p:nvPr/>
        </p:nvSpPr>
        <p:spPr bwMode="auto">
          <a:xfrm flipV="1">
            <a:off x="6213309" y="5079667"/>
            <a:ext cx="178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6" name="Text Box 58"/>
          <p:cNvSpPr txBox="1">
            <a:spLocks noChangeArrowheads="1"/>
          </p:cNvSpPr>
          <p:nvPr/>
        </p:nvSpPr>
        <p:spPr bwMode="auto">
          <a:xfrm>
            <a:off x="6326016" y="4928978"/>
            <a:ext cx="11580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i-BGP peer</a:t>
            </a:r>
            <a:endParaRPr kumimoji="0" lang="en-US" altLang="ko-KR" sz="16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227" name="Oval 70"/>
          <p:cNvSpPr>
            <a:spLocks noChangeArrowheads="1"/>
          </p:cNvSpPr>
          <p:nvPr/>
        </p:nvSpPr>
        <p:spPr bwMode="auto">
          <a:xfrm>
            <a:off x="6877153" y="4645659"/>
            <a:ext cx="144000" cy="14446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8" name="Line 57"/>
          <p:cNvSpPr>
            <a:spLocks noChangeShapeType="1"/>
          </p:cNvSpPr>
          <p:nvPr/>
        </p:nvSpPr>
        <p:spPr bwMode="auto">
          <a:xfrm flipV="1">
            <a:off x="7588037" y="5076120"/>
            <a:ext cx="178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9" name="Text Box 58"/>
          <p:cNvSpPr txBox="1">
            <a:spLocks noChangeArrowheads="1"/>
          </p:cNvSpPr>
          <p:nvPr/>
        </p:nvSpPr>
        <p:spPr bwMode="auto">
          <a:xfrm>
            <a:off x="7700744" y="4925431"/>
            <a:ext cx="11917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 </a:t>
            </a:r>
            <a:r>
              <a:rPr lang="en-US" altLang="ko-KR" sz="1600" dirty="0">
                <a:latin typeface="Times New Roman" pitchFamily="18" charset="0"/>
                <a:ea typeface="굴림" charset="-127"/>
                <a:cs typeface="Times New Roman" pitchFamily="18" charset="0"/>
              </a:rPr>
              <a:t>e</a:t>
            </a:r>
            <a:r>
              <a:rPr kumimoji="0" lang="en-US" altLang="ko-KR" sz="1600" dirty="0" smtClean="0">
                <a:latin typeface="Times New Roman" pitchFamily="18" charset="0"/>
                <a:ea typeface="굴림" charset="-127"/>
                <a:cs typeface="Times New Roman" pitchFamily="18" charset="0"/>
              </a:rPr>
              <a:t>-BGP peer</a:t>
            </a:r>
            <a:endParaRPr kumimoji="0" lang="en-US" altLang="ko-KR" sz="1600" dirty="0"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6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5" y="274638"/>
            <a:ext cx="8775975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Inferring best path selection for peers in i-BGP full-mesh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5" y="5544235"/>
            <a:ext cx="8229600" cy="1125125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Q: Best path used by RTR3 to reach prefix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Use geographical information of the routers to approximate IGP cost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in the BGP best path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loud"/>
          <p:cNvSpPr>
            <a:spLocks noChangeAspect="1" noEditPoints="1" noChangeArrowheads="1"/>
          </p:cNvSpPr>
          <p:nvPr/>
        </p:nvSpPr>
        <p:spPr bwMode="auto">
          <a:xfrm>
            <a:off x="2143332" y="2013070"/>
            <a:ext cx="3651964" cy="245659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2" y="4120410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5"/>
          <p:cNvSpPr txBox="1">
            <a:spLocks noChangeArrowheads="1"/>
          </p:cNvSpPr>
          <p:nvPr/>
        </p:nvSpPr>
        <p:spPr bwMode="auto">
          <a:xfrm>
            <a:off x="2671468" y="2389528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2766075" y="3914763"/>
            <a:ext cx="7104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RTR1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658" y="2804501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66"/>
          <p:cNvSpPr>
            <a:spLocks noChangeShapeType="1"/>
          </p:cNvSpPr>
          <p:nvPr/>
        </p:nvSpPr>
        <p:spPr bwMode="auto">
          <a:xfrm flipH="1">
            <a:off x="3454402" y="4401397"/>
            <a:ext cx="762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35"/>
          <p:cNvSpPr txBox="1">
            <a:spLocks noChangeArrowheads="1"/>
          </p:cNvSpPr>
          <p:nvPr/>
        </p:nvSpPr>
        <p:spPr bwMode="auto">
          <a:xfrm>
            <a:off x="1838105" y="4769858"/>
            <a:ext cx="18283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b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Path</a:t>
            </a:r>
            <a:r>
              <a:rPr lang="en-US" altLang="ko-KR" b="1" baseline="-25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1</a:t>
            </a:r>
            <a:r>
              <a:rPr lang="en-US" altLang="ko-KR" b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to prefix </a:t>
            </a:r>
            <a:r>
              <a:rPr lang="en-US" altLang="ko-KR" b="1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flipV="1">
            <a:off x="3606802" y="2129911"/>
            <a:ext cx="1202321" cy="199049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" name="Picture 49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305" y="1992594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 Box 53"/>
          <p:cNvSpPr txBox="1">
            <a:spLocks noChangeArrowheads="1"/>
          </p:cNvSpPr>
          <p:nvPr/>
        </p:nvSpPr>
        <p:spPr bwMode="auto">
          <a:xfrm>
            <a:off x="4593039" y="1619508"/>
            <a:ext cx="7104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RTR2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Line 42"/>
          <p:cNvSpPr>
            <a:spLocks noChangeShapeType="1"/>
          </p:cNvSpPr>
          <p:nvPr/>
        </p:nvSpPr>
        <p:spPr bwMode="auto">
          <a:xfrm flipH="1" flipV="1">
            <a:off x="4809123" y="2212598"/>
            <a:ext cx="584535" cy="622041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Line 42"/>
          <p:cNvSpPr>
            <a:spLocks noChangeShapeType="1"/>
          </p:cNvSpPr>
          <p:nvPr/>
        </p:nvSpPr>
        <p:spPr bwMode="auto">
          <a:xfrm flipV="1">
            <a:off x="3759202" y="3003918"/>
            <a:ext cx="1634456" cy="1116491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 Box 53"/>
          <p:cNvSpPr txBox="1">
            <a:spLocks noChangeArrowheads="1"/>
          </p:cNvSpPr>
          <p:nvPr/>
        </p:nvSpPr>
        <p:spPr bwMode="auto">
          <a:xfrm>
            <a:off x="5038432" y="3095381"/>
            <a:ext cx="7104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RTR3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Line 66"/>
          <p:cNvSpPr>
            <a:spLocks noChangeShapeType="1"/>
          </p:cNvSpPr>
          <p:nvPr/>
        </p:nvSpPr>
        <p:spPr bwMode="auto">
          <a:xfrm flipH="1" flipV="1">
            <a:off x="4207962" y="1773106"/>
            <a:ext cx="437600" cy="19698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 Box 35"/>
          <p:cNvSpPr txBox="1">
            <a:spLocks noChangeArrowheads="1"/>
          </p:cNvSpPr>
          <p:nvPr/>
        </p:nvSpPr>
        <p:spPr bwMode="auto">
          <a:xfrm>
            <a:off x="2484994" y="1493785"/>
            <a:ext cx="18283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b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Path</a:t>
            </a:r>
            <a:r>
              <a:rPr lang="en-US" altLang="ko-KR" b="1" baseline="-25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2</a:t>
            </a:r>
            <a:r>
              <a:rPr lang="en-US" altLang="ko-KR" b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to prefix </a:t>
            </a:r>
            <a:r>
              <a:rPr lang="en-US" altLang="ko-KR" b="1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579021" y="3271953"/>
            <a:ext cx="390293" cy="678326"/>
          </a:xfrm>
          <a:prstGeom prst="straightConnector1">
            <a:avLst/>
          </a:prstGeom>
          <a:ln w="5080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841598" y="3742134"/>
            <a:ext cx="638849" cy="402373"/>
          </a:xfrm>
          <a:prstGeom prst="straightConnector1">
            <a:avLst/>
          </a:prstGeom>
          <a:ln w="5080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888339" y="2393885"/>
            <a:ext cx="223721" cy="256387"/>
          </a:xfrm>
          <a:prstGeom prst="straightConnector1">
            <a:avLst/>
          </a:prstGeom>
          <a:ln w="5080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955487" y="2221894"/>
            <a:ext cx="620943" cy="415620"/>
          </a:xfrm>
          <a:prstGeom prst="straightConnector1">
            <a:avLst/>
          </a:prstGeom>
          <a:ln w="5080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35805" y="2744633"/>
            <a:ext cx="3296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Which path does RTR3 use?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50"/>
          <p:cNvSpPr txBox="1">
            <a:spLocks noChangeArrowheads="1"/>
          </p:cNvSpPr>
          <p:nvPr/>
        </p:nvSpPr>
        <p:spPr bwMode="auto">
          <a:xfrm>
            <a:off x="2181010" y="3156936"/>
            <a:ext cx="89319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Arial" charset="0"/>
                <a:ea typeface="맑은 고딕"/>
                <a:cs typeface="맑은 고딕"/>
              </a:defRPr>
            </a:lvl9pPr>
          </a:lstStyle>
          <a:p>
            <a:r>
              <a:rPr kumimoji="0" lang="en-US" altLang="ko-KR" sz="1400" b="1" dirty="0">
                <a:latin typeface="Times New Roman" pitchFamily="18" charset="0"/>
                <a:ea typeface="굴림" charset="-127"/>
                <a:cs typeface="Times New Roman" pitchFamily="18" charset="0"/>
              </a:rPr>
              <a:t>Collector</a:t>
            </a: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flipV="1">
            <a:off x="3271248" y="2267229"/>
            <a:ext cx="1389567" cy="100472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Line 42"/>
          <p:cNvSpPr>
            <a:spLocks noChangeShapeType="1"/>
          </p:cNvSpPr>
          <p:nvPr/>
        </p:nvSpPr>
        <p:spPr bwMode="auto">
          <a:xfrm flipV="1">
            <a:off x="3203628" y="2909860"/>
            <a:ext cx="2299833" cy="51456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Line 42"/>
          <p:cNvSpPr>
            <a:spLocks noChangeShapeType="1"/>
          </p:cNvSpPr>
          <p:nvPr/>
        </p:nvSpPr>
        <p:spPr bwMode="auto">
          <a:xfrm flipH="1" flipV="1">
            <a:off x="3203629" y="3562162"/>
            <a:ext cx="288873" cy="558244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3348065" y="3562162"/>
            <a:ext cx="178498" cy="355852"/>
          </a:xfrm>
          <a:prstGeom prst="straightConnector1">
            <a:avLst/>
          </a:prstGeom>
          <a:ln w="5080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4369659" y="2415345"/>
            <a:ext cx="382361" cy="608610"/>
          </a:xfrm>
          <a:prstGeom prst="straightConnector1">
            <a:avLst/>
          </a:prstGeom>
          <a:ln w="50800">
            <a:solidFill>
              <a:srgbClr val="0070C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Captur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18363" y="3207256"/>
            <a:ext cx="252885" cy="39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" name="Group 47"/>
          <p:cNvGrpSpPr/>
          <p:nvPr/>
        </p:nvGrpSpPr>
        <p:grpSpPr>
          <a:xfrm>
            <a:off x="6057165" y="2348880"/>
            <a:ext cx="2520280" cy="2265136"/>
            <a:chOff x="6192180" y="2129912"/>
            <a:chExt cx="2520280" cy="2265136"/>
          </a:xfrm>
          <a:solidFill>
            <a:schemeClr val="bg1"/>
          </a:solidFill>
        </p:grpSpPr>
        <p:sp>
          <p:nvSpPr>
            <p:cNvPr id="49" name="Flowchart: Alternate Process 48"/>
            <p:cNvSpPr/>
            <p:nvPr/>
          </p:nvSpPr>
          <p:spPr>
            <a:xfrm>
              <a:off x="6192180" y="2129912"/>
              <a:ext cx="2520280" cy="2265136"/>
            </a:xfrm>
            <a:prstGeom prst="flowChartAlternateProcess">
              <a:avLst/>
            </a:prstGeom>
            <a:grpFill/>
            <a:ln w="254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332920" y="2249578"/>
              <a:ext cx="2244525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u="sng" dirty="0" smtClean="0">
                  <a:latin typeface="Times New Roman" pitchFamily="18" charset="0"/>
                  <a:cs typeface="Times New Roman" pitchFamily="18" charset="0"/>
                </a:rPr>
                <a:t>SelectBestPath(Path1,Path2)</a:t>
              </a:r>
              <a:endParaRPr lang="en-US" sz="1400" u="sng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356496" y="2618910"/>
              <a:ext cx="2180405" cy="160043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LOCAL_PREF</a:t>
              </a:r>
            </a:p>
            <a:p>
              <a:pPr marL="342900" indent="-342900">
                <a:buAutoNum type="arabicPeriod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AS_PATH length</a:t>
              </a:r>
            </a:p>
            <a:p>
              <a:pPr marL="342900" indent="-342900">
                <a:buAutoNum type="arabicPeriod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ORIGIN</a:t>
              </a:r>
            </a:p>
            <a:p>
              <a:pPr marL="342900" indent="-342900">
                <a:buAutoNum type="arabicPeriod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MED</a:t>
              </a:r>
            </a:p>
            <a:p>
              <a:pPr marL="342900" indent="-342900">
                <a:buAutoNum type="arabicPeriod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E-BGP over I-BGP</a:t>
              </a:r>
            </a:p>
            <a:p>
              <a:pPr marL="342900" indent="-342900">
                <a:buAutoNum type="arabicPeriod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IGP cost to the path</a:t>
              </a:r>
            </a:p>
            <a:p>
              <a:pPr marL="342900" indent="-342900">
                <a:buAutoNum type="arabicPeriod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Router ID (tie breaker)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9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55" grpId="0" animBg="1"/>
      <p:bldP spid="56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ko-KR" sz="2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High-level view of quantifying i-BGP convergence</a:t>
            </a:r>
          </a:p>
        </p:txBody>
      </p:sp>
      <p:pic>
        <p:nvPicPr>
          <p:cNvPr id="42" name="Picture 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948" y="1913222"/>
            <a:ext cx="294507" cy="27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948" y="3294904"/>
            <a:ext cx="294507" cy="273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Flowchart: Summing Junction 43"/>
          <p:cNvSpPr/>
          <p:nvPr/>
        </p:nvSpPr>
        <p:spPr>
          <a:xfrm>
            <a:off x="3547328" y="2572650"/>
            <a:ext cx="250025" cy="273804"/>
          </a:xfrm>
          <a:prstGeom prst="flowChartSummingJunction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35816" y="3195999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monitor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26741" y="180882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monitor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47" name="Flowchart: Connector 46"/>
          <p:cNvSpPr/>
          <p:nvPr/>
        </p:nvSpPr>
        <p:spPr>
          <a:xfrm>
            <a:off x="2661385" y="2533367"/>
            <a:ext cx="41671" cy="4563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Flowchart: Connector 47"/>
          <p:cNvSpPr/>
          <p:nvPr/>
        </p:nvSpPr>
        <p:spPr>
          <a:xfrm>
            <a:off x="2661385" y="2715923"/>
            <a:ext cx="41671" cy="4563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Flowchart: Connector 48"/>
          <p:cNvSpPr/>
          <p:nvPr/>
        </p:nvSpPr>
        <p:spPr>
          <a:xfrm>
            <a:off x="2661385" y="2898479"/>
            <a:ext cx="41671" cy="45634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66351" y="2190346"/>
            <a:ext cx="917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collector</a:t>
            </a:r>
            <a:endParaRPr lang="en-US" sz="16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2817662" y="2167662"/>
            <a:ext cx="670086" cy="496759"/>
          </a:xfrm>
          <a:custGeom>
            <a:avLst/>
            <a:gdLst>
              <a:gd name="connsiteX0" fmla="*/ 0 w 231866"/>
              <a:gd name="connsiteY0" fmla="*/ 0 h 195943"/>
              <a:gd name="connsiteX1" fmla="*/ 71846 w 231866"/>
              <a:gd name="connsiteY1" fmla="*/ 143691 h 195943"/>
              <a:gd name="connsiteX2" fmla="*/ 231866 w 231866"/>
              <a:gd name="connsiteY2" fmla="*/ 195943 h 19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866" h="195943">
                <a:moveTo>
                  <a:pt x="0" y="0"/>
                </a:moveTo>
                <a:cubicBezTo>
                  <a:pt x="16601" y="55517"/>
                  <a:pt x="33202" y="111034"/>
                  <a:pt x="71846" y="143691"/>
                </a:cubicBezTo>
                <a:cubicBezTo>
                  <a:pt x="110490" y="176348"/>
                  <a:pt x="171178" y="186145"/>
                  <a:pt x="231866" y="195943"/>
                </a:cubicBezTo>
              </a:path>
            </a:pathLst>
          </a:custGeom>
          <a:ln w="254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2847903" y="2750696"/>
            <a:ext cx="639845" cy="534670"/>
          </a:xfrm>
          <a:custGeom>
            <a:avLst/>
            <a:gdLst>
              <a:gd name="connsiteX0" fmla="*/ 0 w 215537"/>
              <a:gd name="connsiteY0" fmla="*/ 192677 h 192677"/>
              <a:gd name="connsiteX1" fmla="*/ 48986 w 215537"/>
              <a:gd name="connsiteY1" fmla="*/ 62049 h 192677"/>
              <a:gd name="connsiteX2" fmla="*/ 215537 w 215537"/>
              <a:gd name="connsiteY2" fmla="*/ 0 h 19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537" h="192677">
                <a:moveTo>
                  <a:pt x="0" y="192677"/>
                </a:moveTo>
                <a:cubicBezTo>
                  <a:pt x="6531" y="143419"/>
                  <a:pt x="13063" y="94162"/>
                  <a:pt x="48986" y="62049"/>
                </a:cubicBezTo>
                <a:cubicBezTo>
                  <a:pt x="84909" y="29936"/>
                  <a:pt x="150223" y="14968"/>
                  <a:pt x="215537" y="0"/>
                </a:cubicBezTo>
              </a:path>
            </a:pathLst>
          </a:custGeom>
          <a:ln w="254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335296" y="2325852"/>
            <a:ext cx="2285013" cy="765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Event Identification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(update clustering)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3824622" y="2712486"/>
            <a:ext cx="310679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Isosceles Triangle 54"/>
          <p:cNvSpPr/>
          <p:nvPr/>
        </p:nvSpPr>
        <p:spPr>
          <a:xfrm>
            <a:off x="2880099" y="2125199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Isosceles Triangle 55"/>
          <p:cNvSpPr/>
          <p:nvPr/>
        </p:nvSpPr>
        <p:spPr>
          <a:xfrm>
            <a:off x="2970624" y="2307408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Isosceles Triangle 56"/>
          <p:cNvSpPr/>
          <p:nvPr/>
        </p:nvSpPr>
        <p:spPr>
          <a:xfrm>
            <a:off x="3096653" y="2410632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942605" y="3127481"/>
            <a:ext cx="100010" cy="1095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077892" y="2958655"/>
            <a:ext cx="100010" cy="1095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Flowchart: Terminator 60"/>
          <p:cNvSpPr/>
          <p:nvPr/>
        </p:nvSpPr>
        <p:spPr>
          <a:xfrm>
            <a:off x="2108048" y="4750240"/>
            <a:ext cx="951188" cy="344103"/>
          </a:xfrm>
          <a:prstGeom prst="flowChartTerminator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Isosceles Triangle 61"/>
          <p:cNvSpPr/>
          <p:nvPr/>
        </p:nvSpPr>
        <p:spPr>
          <a:xfrm>
            <a:off x="2695056" y="4846188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Isosceles Triangle 62"/>
          <p:cNvSpPr/>
          <p:nvPr/>
        </p:nvSpPr>
        <p:spPr>
          <a:xfrm>
            <a:off x="2174460" y="4840848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Isosceles Triangle 63"/>
          <p:cNvSpPr/>
          <p:nvPr/>
        </p:nvSpPr>
        <p:spPr>
          <a:xfrm>
            <a:off x="2351084" y="4838399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538293" y="4868541"/>
            <a:ext cx="100010" cy="1095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2881649" y="4868229"/>
            <a:ext cx="100010" cy="1095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23350" y="4269384"/>
            <a:ext cx="83227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vent e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6697229" y="2664420"/>
            <a:ext cx="1114934" cy="648968"/>
          </a:xfrm>
          <a:custGeom>
            <a:avLst/>
            <a:gdLst>
              <a:gd name="connsiteX0" fmla="*/ 0 w 180870"/>
              <a:gd name="connsiteY0" fmla="*/ 0 h 231112"/>
              <a:gd name="connsiteX1" fmla="*/ 150725 w 180870"/>
              <a:gd name="connsiteY1" fmla="*/ 70338 h 231112"/>
              <a:gd name="connsiteX2" fmla="*/ 180870 w 180870"/>
              <a:gd name="connsiteY2" fmla="*/ 231112 h 23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870" h="231112">
                <a:moveTo>
                  <a:pt x="0" y="0"/>
                </a:moveTo>
                <a:cubicBezTo>
                  <a:pt x="60290" y="15909"/>
                  <a:pt x="120580" y="31819"/>
                  <a:pt x="150725" y="70338"/>
                </a:cubicBezTo>
                <a:cubicBezTo>
                  <a:pt x="180870" y="108857"/>
                  <a:pt x="180870" y="169984"/>
                  <a:pt x="180870" y="231112"/>
                </a:cubicBezTo>
              </a:path>
            </a:pathLst>
          </a:custGeom>
          <a:ln w="254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Flowchart: Terminator 88"/>
          <p:cNvSpPr/>
          <p:nvPr/>
        </p:nvSpPr>
        <p:spPr>
          <a:xfrm>
            <a:off x="7311222" y="3723368"/>
            <a:ext cx="951188" cy="344103"/>
          </a:xfrm>
          <a:prstGeom prst="flowChartTerminator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Isosceles Triangle 89"/>
          <p:cNvSpPr/>
          <p:nvPr/>
        </p:nvSpPr>
        <p:spPr>
          <a:xfrm>
            <a:off x="7898230" y="3819316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Isosceles Triangle 90"/>
          <p:cNvSpPr/>
          <p:nvPr/>
        </p:nvSpPr>
        <p:spPr>
          <a:xfrm>
            <a:off x="7377634" y="3813976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Isosceles Triangle 91"/>
          <p:cNvSpPr/>
          <p:nvPr/>
        </p:nvSpPr>
        <p:spPr>
          <a:xfrm>
            <a:off x="7554258" y="3824264"/>
            <a:ext cx="125013" cy="136902"/>
          </a:xfrm>
          <a:prstGeom prst="triangle">
            <a:avLst/>
          </a:prstGeom>
          <a:solidFill>
            <a:srgbClr val="FF0000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741467" y="3841669"/>
            <a:ext cx="100010" cy="1095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8084823" y="3841357"/>
            <a:ext cx="100010" cy="1095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368240" y="3313388"/>
            <a:ext cx="83227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vent e</a:t>
            </a:r>
            <a:endParaRPr lang="en-US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6" name="Straight Arrow Connector 95"/>
          <p:cNvCxnSpPr/>
          <p:nvPr/>
        </p:nvCxnSpPr>
        <p:spPr>
          <a:xfrm flipH="1">
            <a:off x="3644240" y="4880765"/>
            <a:ext cx="43288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12"/>
          <p:cNvSpPr txBox="1">
            <a:spLocks noChangeArrowheads="1"/>
          </p:cNvSpPr>
          <p:nvPr/>
        </p:nvSpPr>
        <p:spPr bwMode="auto">
          <a:xfrm>
            <a:off x="4649742" y="1730765"/>
            <a:ext cx="14312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6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T </a:t>
            </a:r>
            <a:r>
              <a:rPr lang="en-US" altLang="ko-KR" sz="16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= 60 seconds</a:t>
            </a:r>
          </a:p>
        </p:txBody>
      </p:sp>
      <p:sp>
        <p:nvSpPr>
          <p:cNvPr id="99" name="Down Arrow 105"/>
          <p:cNvSpPr>
            <a:spLocks noChangeArrowheads="1"/>
          </p:cNvSpPr>
          <p:nvPr/>
        </p:nvSpPr>
        <p:spPr bwMode="auto">
          <a:xfrm>
            <a:off x="5315055" y="2125199"/>
            <a:ext cx="358281" cy="14137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US" altLang="ko-KR" sz="110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00" name="TextBox 12"/>
          <p:cNvSpPr txBox="1">
            <a:spLocks noChangeArrowheads="1"/>
          </p:cNvSpPr>
          <p:nvPr/>
        </p:nvSpPr>
        <p:spPr bwMode="auto">
          <a:xfrm>
            <a:off x="4748275" y="5475711"/>
            <a:ext cx="14590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6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</a:t>
            </a:r>
            <a:r>
              <a:rPr lang="en-US" altLang="ko-KR" sz="16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ath preference</a:t>
            </a:r>
            <a:endParaRPr lang="en-US" altLang="ko-KR" sz="16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01" name="Flowchart: Punched Tape 100"/>
          <p:cNvSpPr>
            <a:spLocks noChangeAspect="1"/>
          </p:cNvSpPr>
          <p:nvPr/>
        </p:nvSpPr>
        <p:spPr>
          <a:xfrm>
            <a:off x="3045814" y="4441924"/>
            <a:ext cx="482646" cy="397748"/>
          </a:xfrm>
          <a:prstGeom prst="flowChartPunchedTap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Flowchart: Punched Tape 101"/>
          <p:cNvSpPr>
            <a:spLocks noChangeAspect="1"/>
          </p:cNvSpPr>
          <p:nvPr/>
        </p:nvSpPr>
        <p:spPr>
          <a:xfrm>
            <a:off x="3059237" y="4937197"/>
            <a:ext cx="469223" cy="386687"/>
          </a:xfrm>
          <a:prstGeom prst="flowChartPunchedTap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104" name="Down Arrow 105"/>
          <p:cNvSpPr>
            <a:spLocks noChangeArrowheads="1"/>
          </p:cNvSpPr>
          <p:nvPr/>
        </p:nvSpPr>
        <p:spPr bwMode="auto">
          <a:xfrm rot="10800000">
            <a:off x="5316973" y="5325704"/>
            <a:ext cx="358281" cy="14137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en-US" altLang="ko-KR" sz="110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0823" y="5029435"/>
            <a:ext cx="1890261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METRICS</a:t>
            </a:r>
            <a:endParaRPr lang="en-US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Duration(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NumUpdates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NumPaths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337214" y="4508386"/>
            <a:ext cx="2285013" cy="765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Event Classification</a:t>
            </a:r>
            <a:endParaRPr lang="en-US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(Determine 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ype &amp; 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cale)</a:t>
            </a:r>
          </a:p>
        </p:txBody>
      </p:sp>
      <p:sp>
        <p:nvSpPr>
          <p:cNvPr id="8" name="Freeform 7"/>
          <p:cNvSpPr/>
          <p:nvPr/>
        </p:nvSpPr>
        <p:spPr>
          <a:xfrm>
            <a:off x="6750444" y="4150136"/>
            <a:ext cx="1088021" cy="648183"/>
          </a:xfrm>
          <a:custGeom>
            <a:avLst/>
            <a:gdLst>
              <a:gd name="connsiteX0" fmla="*/ 1088021 w 1088021"/>
              <a:gd name="connsiteY0" fmla="*/ 0 h 648183"/>
              <a:gd name="connsiteX1" fmla="*/ 810228 w 1088021"/>
              <a:gd name="connsiteY1" fmla="*/ 520861 h 648183"/>
              <a:gd name="connsiteX2" fmla="*/ 0 w 1088021"/>
              <a:gd name="connsiteY2" fmla="*/ 648183 h 64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8021" h="648183">
                <a:moveTo>
                  <a:pt x="1088021" y="0"/>
                </a:moveTo>
                <a:cubicBezTo>
                  <a:pt x="1039793" y="206415"/>
                  <a:pt x="991565" y="412831"/>
                  <a:pt x="810228" y="520861"/>
                </a:cubicBezTo>
                <a:cubicBezTo>
                  <a:pt x="628891" y="628892"/>
                  <a:pt x="314445" y="638537"/>
                  <a:pt x="0" y="648183"/>
                </a:cubicBezTo>
              </a:path>
            </a:pathLst>
          </a:cu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7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ko-KR" sz="2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Event identification: time-based update clustering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31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3751293"/>
            <a:ext cx="6170181" cy="2184477"/>
          </a:xfrm>
          <a:prstGeom prst="rect">
            <a:avLst/>
          </a:prstGeom>
        </p:spPr>
      </p:pic>
      <p:sp>
        <p:nvSpPr>
          <p:cNvPr id="103" name="Text Box 13"/>
          <p:cNvSpPr txBox="1">
            <a:spLocks noChangeArrowheads="1"/>
          </p:cNvSpPr>
          <p:nvPr/>
        </p:nvSpPr>
        <p:spPr bwMode="auto">
          <a:xfrm>
            <a:off x="3854167" y="3511035"/>
            <a:ext cx="148516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b="1" dirty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X = 60 </a:t>
            </a:r>
            <a:r>
              <a:rPr lang="en-US" altLang="ko-KR" sz="14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seconds</a:t>
            </a:r>
            <a:endParaRPr lang="en-US" altLang="ko-KR" sz="1400" b="1" dirty="0">
              <a:solidFill>
                <a:srgbClr val="FF0000"/>
              </a:solidFill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11" name="Text Box 14"/>
          <p:cNvSpPr txBox="1">
            <a:spLocks noChangeArrowheads="1"/>
          </p:cNvSpPr>
          <p:nvPr/>
        </p:nvSpPr>
        <p:spPr bwMode="auto">
          <a:xfrm>
            <a:off x="341530" y="4396901"/>
            <a:ext cx="8947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ISP</a:t>
            </a:r>
            <a:r>
              <a:rPr lang="en-US" altLang="ko-KR" b="1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FM</a:t>
            </a:r>
            <a:endParaRPr lang="en-US" altLang="ko-KR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24886" y="5731513"/>
            <a:ext cx="579197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Inter-arrival times of beacon prefix updates during June 2010 (seconds)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602918" y="4443068"/>
            <a:ext cx="207140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Fraction of updates (CCDF)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732189" y="2793935"/>
            <a:ext cx="5949652" cy="499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6995160" y="2852355"/>
            <a:ext cx="5409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Time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4" name="Straight Arrow Connector 113"/>
          <p:cNvCxnSpPr/>
          <p:nvPr/>
        </p:nvCxnSpPr>
        <p:spPr>
          <a:xfrm>
            <a:off x="2096725" y="2388891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>
            <a:off x="2231740" y="2388891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2141730" y="2388891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>
            <a:off x="2321750" y="2393885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2031884" y="1628800"/>
            <a:ext cx="528542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Example of update arrivals for a given beacon prefix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2501770" y="2393885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>
            <a:off x="2186735" y="2388891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247075" y="2383896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382090" y="2383896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92080" y="2383896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472100" y="2388890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652120" y="2388890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337085" y="2383896"/>
            <a:ext cx="0" cy="410039"/>
          </a:xfrm>
          <a:prstGeom prst="straightConnector1">
            <a:avLst/>
          </a:prstGeom>
          <a:ln w="95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085150" y="2990854"/>
            <a:ext cx="0" cy="138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85150" y="3068960"/>
            <a:ext cx="911675" cy="2390"/>
          </a:xfrm>
          <a:prstGeom prst="line">
            <a:avLst/>
          </a:prstGeom>
          <a:ln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256965" y="3068960"/>
            <a:ext cx="968255" cy="2390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235500" y="3002100"/>
            <a:ext cx="0" cy="138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996825" y="2910426"/>
            <a:ext cx="1297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7200 seconds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81841" y="4843531"/>
            <a:ext cx="12971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7200 seconds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>
            <a:stCxn id="38" idx="1"/>
          </p:cNvCxnSpPr>
          <p:nvPr/>
        </p:nvCxnSpPr>
        <p:spPr>
          <a:xfrm flipH="1">
            <a:off x="7315613" y="5012808"/>
            <a:ext cx="366228" cy="1692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9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98438"/>
            <a:ext cx="8686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ko-KR" sz="2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Event classification: adding type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Rectangle 8"/>
          <p:cNvSpPr>
            <a:spLocks noChangeArrowheads="1"/>
          </p:cNvSpPr>
          <p:nvPr/>
        </p:nvSpPr>
        <p:spPr bwMode="auto">
          <a:xfrm>
            <a:off x="3657600" y="3222625"/>
            <a:ext cx="15240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altLang="ko-KR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Event</a:t>
            </a:r>
            <a:r>
              <a:rPr lang="en-US" altLang="ko-KR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M</a:t>
            </a:r>
            <a:endParaRPr lang="en-US" altLang="ko-KR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01" name="Rectangle 9"/>
          <p:cNvSpPr>
            <a:spLocks noChangeArrowheads="1"/>
          </p:cNvSpPr>
          <p:nvPr/>
        </p:nvSpPr>
        <p:spPr bwMode="auto">
          <a:xfrm>
            <a:off x="381000" y="4213225"/>
            <a:ext cx="18288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Path Disturbance</a:t>
            </a:r>
          </a:p>
        </p:txBody>
      </p:sp>
      <p:sp>
        <p:nvSpPr>
          <p:cNvPr id="102" name="Rectangle 10"/>
          <p:cNvSpPr>
            <a:spLocks noChangeArrowheads="1"/>
          </p:cNvSpPr>
          <p:nvPr/>
        </p:nvSpPr>
        <p:spPr bwMode="auto">
          <a:xfrm>
            <a:off x="3505200" y="4213225"/>
            <a:ext cx="18288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Path Change</a:t>
            </a:r>
          </a:p>
        </p:txBody>
      </p:sp>
      <p:sp>
        <p:nvSpPr>
          <p:cNvPr id="103" name="Rectangle 11"/>
          <p:cNvSpPr>
            <a:spLocks noChangeArrowheads="1"/>
          </p:cNvSpPr>
          <p:nvPr/>
        </p:nvSpPr>
        <p:spPr bwMode="auto">
          <a:xfrm>
            <a:off x="6934200" y="4213225"/>
            <a:ext cx="18288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Same Path</a:t>
            </a:r>
          </a:p>
        </p:txBody>
      </p:sp>
      <p:sp>
        <p:nvSpPr>
          <p:cNvPr id="104" name="Rectangle 13"/>
          <p:cNvSpPr>
            <a:spLocks noChangeArrowheads="1"/>
          </p:cNvSpPr>
          <p:nvPr/>
        </p:nvSpPr>
        <p:spPr bwMode="auto">
          <a:xfrm>
            <a:off x="836585" y="5222050"/>
            <a:ext cx="8382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</a:t>
            </a:r>
            <a:r>
              <a:rPr lang="en-US" altLang="ko-KR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dist</a:t>
            </a:r>
          </a:p>
        </p:txBody>
      </p:sp>
      <p:sp>
        <p:nvSpPr>
          <p:cNvPr id="105" name="Rectangle 14"/>
          <p:cNvSpPr>
            <a:spLocks noChangeArrowheads="1"/>
          </p:cNvSpPr>
          <p:nvPr/>
        </p:nvSpPr>
        <p:spPr bwMode="auto">
          <a:xfrm>
            <a:off x="7272300" y="5203825"/>
            <a:ext cx="8382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</a:t>
            </a:r>
            <a:r>
              <a:rPr lang="en-US" altLang="ko-KR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spath</a:t>
            </a:r>
          </a:p>
        </p:txBody>
      </p:sp>
      <p:sp>
        <p:nvSpPr>
          <p:cNvPr id="106" name="Line 21"/>
          <p:cNvSpPr>
            <a:spLocks noChangeShapeType="1"/>
          </p:cNvSpPr>
          <p:nvPr/>
        </p:nvSpPr>
        <p:spPr bwMode="auto">
          <a:xfrm>
            <a:off x="1295400" y="3908425"/>
            <a:ext cx="6357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Line 22"/>
          <p:cNvSpPr>
            <a:spLocks noChangeShapeType="1"/>
          </p:cNvSpPr>
          <p:nvPr/>
        </p:nvSpPr>
        <p:spPr bwMode="auto">
          <a:xfrm>
            <a:off x="1295400" y="39084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Line 23"/>
          <p:cNvSpPr>
            <a:spLocks noChangeShapeType="1"/>
          </p:cNvSpPr>
          <p:nvPr/>
        </p:nvSpPr>
        <p:spPr bwMode="auto">
          <a:xfrm>
            <a:off x="4419600" y="36798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Line 24"/>
          <p:cNvSpPr>
            <a:spLocks noChangeShapeType="1"/>
          </p:cNvSpPr>
          <p:nvPr/>
        </p:nvSpPr>
        <p:spPr bwMode="auto">
          <a:xfrm>
            <a:off x="7655858" y="39084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Line 25"/>
          <p:cNvSpPr>
            <a:spLocks noChangeShapeType="1"/>
          </p:cNvSpPr>
          <p:nvPr/>
        </p:nvSpPr>
        <p:spPr bwMode="auto">
          <a:xfrm>
            <a:off x="1293785" y="46886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" name="Line 26"/>
          <p:cNvSpPr>
            <a:spLocks noChangeShapeType="1"/>
          </p:cNvSpPr>
          <p:nvPr/>
        </p:nvSpPr>
        <p:spPr bwMode="auto">
          <a:xfrm>
            <a:off x="7653300" y="46704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" name="Rectangle 27"/>
          <p:cNvSpPr>
            <a:spLocks noChangeArrowheads="1"/>
          </p:cNvSpPr>
          <p:nvPr/>
        </p:nvSpPr>
        <p:spPr bwMode="auto">
          <a:xfrm>
            <a:off x="6172200" y="5203825"/>
            <a:ext cx="838200" cy="457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</a:t>
            </a:r>
            <a:r>
              <a:rPr lang="en-US" altLang="ko-KR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equal</a:t>
            </a:r>
          </a:p>
        </p:txBody>
      </p:sp>
      <p:sp>
        <p:nvSpPr>
          <p:cNvPr id="113" name="Rectangle 28"/>
          <p:cNvSpPr>
            <a:spLocks noChangeArrowheads="1"/>
          </p:cNvSpPr>
          <p:nvPr/>
        </p:nvSpPr>
        <p:spPr bwMode="auto">
          <a:xfrm>
            <a:off x="5105400" y="5203825"/>
            <a:ext cx="838200" cy="457200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</a:t>
            </a:r>
            <a:r>
              <a:rPr lang="en-US" altLang="ko-KR" b="1" baseline="-25000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short</a:t>
            </a:r>
          </a:p>
        </p:txBody>
      </p:sp>
      <p:sp>
        <p:nvSpPr>
          <p:cNvPr id="114" name="Rectangle 29"/>
          <p:cNvSpPr>
            <a:spLocks noChangeArrowheads="1"/>
          </p:cNvSpPr>
          <p:nvPr/>
        </p:nvSpPr>
        <p:spPr bwMode="auto">
          <a:xfrm>
            <a:off x="4038600" y="5203825"/>
            <a:ext cx="838200" cy="457200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</a:t>
            </a:r>
            <a:r>
              <a:rPr lang="en-US" altLang="ko-KR" b="1" baseline="-25000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long</a:t>
            </a:r>
          </a:p>
        </p:txBody>
      </p:sp>
      <p:sp>
        <p:nvSpPr>
          <p:cNvPr id="115" name="Rectangle 30"/>
          <p:cNvSpPr>
            <a:spLocks noChangeArrowheads="1"/>
          </p:cNvSpPr>
          <p:nvPr/>
        </p:nvSpPr>
        <p:spPr bwMode="auto">
          <a:xfrm>
            <a:off x="2971800" y="5203825"/>
            <a:ext cx="838200" cy="457200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</a:t>
            </a:r>
            <a:r>
              <a:rPr lang="en-US" altLang="ko-KR" b="1" baseline="-25000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up</a:t>
            </a:r>
          </a:p>
        </p:txBody>
      </p:sp>
      <p:sp>
        <p:nvSpPr>
          <p:cNvPr id="116" name="Rectangle 31"/>
          <p:cNvSpPr>
            <a:spLocks noChangeArrowheads="1"/>
          </p:cNvSpPr>
          <p:nvPr/>
        </p:nvSpPr>
        <p:spPr bwMode="auto">
          <a:xfrm>
            <a:off x="1905000" y="5203825"/>
            <a:ext cx="838200" cy="457200"/>
          </a:xfrm>
          <a:prstGeom prst="rect">
            <a:avLst/>
          </a:prstGeom>
          <a:solidFill>
            <a:schemeClr val="tx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</a:t>
            </a:r>
            <a:r>
              <a:rPr lang="en-US" altLang="ko-KR" b="1" baseline="-25000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down</a:t>
            </a:r>
          </a:p>
        </p:txBody>
      </p:sp>
      <p:sp>
        <p:nvSpPr>
          <p:cNvPr id="117" name="Line 32"/>
          <p:cNvSpPr>
            <a:spLocks noChangeShapeType="1"/>
          </p:cNvSpPr>
          <p:nvPr/>
        </p:nvSpPr>
        <p:spPr bwMode="auto">
          <a:xfrm>
            <a:off x="4419600" y="46704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8" name="Line 33"/>
          <p:cNvSpPr>
            <a:spLocks noChangeShapeType="1"/>
          </p:cNvSpPr>
          <p:nvPr/>
        </p:nvSpPr>
        <p:spPr bwMode="auto">
          <a:xfrm>
            <a:off x="2286000" y="4899025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Line 34"/>
          <p:cNvSpPr>
            <a:spLocks noChangeShapeType="1"/>
          </p:cNvSpPr>
          <p:nvPr/>
        </p:nvSpPr>
        <p:spPr bwMode="auto">
          <a:xfrm>
            <a:off x="2286000" y="48990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Line 35"/>
          <p:cNvSpPr>
            <a:spLocks noChangeShapeType="1"/>
          </p:cNvSpPr>
          <p:nvPr/>
        </p:nvSpPr>
        <p:spPr bwMode="auto">
          <a:xfrm>
            <a:off x="3429000" y="48990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Line 36"/>
          <p:cNvSpPr>
            <a:spLocks noChangeShapeType="1"/>
          </p:cNvSpPr>
          <p:nvPr/>
        </p:nvSpPr>
        <p:spPr bwMode="auto">
          <a:xfrm>
            <a:off x="5486400" y="48990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Line 37"/>
          <p:cNvSpPr>
            <a:spLocks noChangeShapeType="1"/>
          </p:cNvSpPr>
          <p:nvPr/>
        </p:nvSpPr>
        <p:spPr bwMode="auto">
          <a:xfrm>
            <a:off x="6629400" y="48990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Line 39"/>
          <p:cNvSpPr>
            <a:spLocks noChangeShapeType="1"/>
          </p:cNvSpPr>
          <p:nvPr/>
        </p:nvSpPr>
        <p:spPr bwMode="auto">
          <a:xfrm>
            <a:off x="2895600" y="2384425"/>
            <a:ext cx="342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Text Box 40"/>
          <p:cNvSpPr txBox="1">
            <a:spLocks noChangeArrowheads="1"/>
          </p:cNvSpPr>
          <p:nvPr/>
        </p:nvSpPr>
        <p:spPr bwMode="auto">
          <a:xfrm>
            <a:off x="5791200" y="2003425"/>
            <a:ext cx="6638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Time</a:t>
            </a:r>
          </a:p>
        </p:txBody>
      </p:sp>
      <p:sp>
        <p:nvSpPr>
          <p:cNvPr id="125" name="Line 41"/>
          <p:cNvSpPr>
            <a:spLocks noChangeShapeType="1"/>
          </p:cNvSpPr>
          <p:nvPr/>
        </p:nvSpPr>
        <p:spPr bwMode="auto">
          <a:xfrm flipV="1">
            <a:off x="3581400" y="18510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Line 42"/>
          <p:cNvSpPr>
            <a:spLocks noChangeShapeType="1"/>
          </p:cNvSpPr>
          <p:nvPr/>
        </p:nvSpPr>
        <p:spPr bwMode="auto">
          <a:xfrm flipV="1">
            <a:off x="3962400" y="18510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Line 43"/>
          <p:cNvSpPr>
            <a:spLocks noChangeShapeType="1"/>
          </p:cNvSpPr>
          <p:nvPr/>
        </p:nvSpPr>
        <p:spPr bwMode="auto">
          <a:xfrm flipV="1">
            <a:off x="5334000" y="18510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AutoShape 44"/>
          <p:cNvSpPr>
            <a:spLocks/>
          </p:cNvSpPr>
          <p:nvPr/>
        </p:nvSpPr>
        <p:spPr bwMode="auto">
          <a:xfrm rot="-5400000">
            <a:off x="4686300" y="1736725"/>
            <a:ext cx="76200" cy="1676400"/>
          </a:xfrm>
          <a:prstGeom prst="leftBracket">
            <a:avLst>
              <a:gd name="adj" fmla="val 12955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pPr algn="ctr"/>
            <a:endParaRPr lang="en-US" altLang="ko-KR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29" name="Oval 45"/>
          <p:cNvSpPr>
            <a:spLocks noChangeArrowheads="1"/>
          </p:cNvSpPr>
          <p:nvPr/>
        </p:nvSpPr>
        <p:spPr bwMode="auto">
          <a:xfrm>
            <a:off x="4419600" y="207962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altLang="ko-KR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30" name="Oval 46"/>
          <p:cNvSpPr>
            <a:spLocks noChangeArrowheads="1"/>
          </p:cNvSpPr>
          <p:nvPr/>
        </p:nvSpPr>
        <p:spPr bwMode="auto">
          <a:xfrm>
            <a:off x="4572000" y="207962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altLang="ko-KR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31" name="Oval 47"/>
          <p:cNvSpPr>
            <a:spLocks noChangeArrowheads="1"/>
          </p:cNvSpPr>
          <p:nvPr/>
        </p:nvSpPr>
        <p:spPr bwMode="auto">
          <a:xfrm>
            <a:off x="4724400" y="207962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altLang="ko-KR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32" name="Text Box 48"/>
          <p:cNvSpPr txBox="1">
            <a:spLocks noChangeArrowheads="1"/>
          </p:cNvSpPr>
          <p:nvPr/>
        </p:nvSpPr>
        <p:spPr bwMode="auto">
          <a:xfrm>
            <a:off x="3336925" y="1470025"/>
            <a:ext cx="382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</a:t>
            </a:r>
            <a:r>
              <a:rPr lang="en-US" altLang="ko-KR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0</a:t>
            </a:r>
          </a:p>
        </p:txBody>
      </p:sp>
      <p:sp>
        <p:nvSpPr>
          <p:cNvPr id="133" name="Text Box 49"/>
          <p:cNvSpPr txBox="1">
            <a:spLocks noChangeArrowheads="1"/>
          </p:cNvSpPr>
          <p:nvPr/>
        </p:nvSpPr>
        <p:spPr bwMode="auto">
          <a:xfrm>
            <a:off x="3770313" y="1476375"/>
            <a:ext cx="3825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</a:t>
            </a:r>
            <a:r>
              <a:rPr lang="en-US" altLang="ko-KR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1</a:t>
            </a:r>
          </a:p>
        </p:txBody>
      </p:sp>
      <p:sp>
        <p:nvSpPr>
          <p:cNvPr id="134" name="Text Box 50"/>
          <p:cNvSpPr txBox="1">
            <a:spLocks noChangeArrowheads="1"/>
          </p:cNvSpPr>
          <p:nvPr/>
        </p:nvSpPr>
        <p:spPr bwMode="auto">
          <a:xfrm>
            <a:off x="5105400" y="1470025"/>
            <a:ext cx="3841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</a:t>
            </a:r>
            <a:r>
              <a:rPr lang="en-US" altLang="ko-KR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n</a:t>
            </a:r>
          </a:p>
        </p:txBody>
      </p:sp>
      <p:sp>
        <p:nvSpPr>
          <p:cNvPr id="135" name="Text Box 51"/>
          <p:cNvSpPr txBox="1">
            <a:spLocks noChangeArrowheads="1"/>
          </p:cNvSpPr>
          <p:nvPr/>
        </p:nvSpPr>
        <p:spPr bwMode="auto">
          <a:xfrm>
            <a:off x="1336675" y="3848100"/>
            <a:ext cx="6735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</a:t>
            </a:r>
            <a:r>
              <a:rPr lang="en-US" altLang="ko-KR" sz="1400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0</a:t>
            </a:r>
            <a:r>
              <a:rPr lang="en-US" altLang="ko-KR" sz="14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= p</a:t>
            </a:r>
            <a:r>
              <a:rPr lang="en-US" altLang="ko-KR" sz="1400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n</a:t>
            </a:r>
          </a:p>
        </p:txBody>
      </p:sp>
      <p:sp>
        <p:nvSpPr>
          <p:cNvPr id="136" name="Text Box 52"/>
          <p:cNvSpPr txBox="1">
            <a:spLocks noChangeArrowheads="1"/>
          </p:cNvSpPr>
          <p:nvPr/>
        </p:nvSpPr>
        <p:spPr bwMode="auto">
          <a:xfrm>
            <a:off x="4495800" y="3879850"/>
            <a:ext cx="7328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</a:t>
            </a:r>
            <a:r>
              <a:rPr lang="en-US" altLang="ko-KR" sz="1400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0</a:t>
            </a:r>
            <a:r>
              <a:rPr lang="en-US" altLang="ko-KR" sz="14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!= p</a:t>
            </a:r>
            <a:r>
              <a:rPr lang="en-US" altLang="ko-KR" sz="1400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n</a:t>
            </a:r>
          </a:p>
        </p:txBody>
      </p:sp>
      <p:sp>
        <p:nvSpPr>
          <p:cNvPr id="137" name="Text Box 53"/>
          <p:cNvSpPr txBox="1">
            <a:spLocks noChangeArrowheads="1"/>
          </p:cNvSpPr>
          <p:nvPr/>
        </p:nvSpPr>
        <p:spPr bwMode="auto">
          <a:xfrm>
            <a:off x="7655858" y="3879850"/>
            <a:ext cx="1043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</a:t>
            </a:r>
            <a:r>
              <a:rPr lang="en-US" altLang="ko-KR" sz="1400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0</a:t>
            </a:r>
            <a:r>
              <a:rPr lang="en-US" altLang="ko-KR" sz="14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= … = p</a:t>
            </a:r>
            <a:r>
              <a:rPr lang="en-US" altLang="ko-KR" sz="1400" baseline="-2500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n</a:t>
            </a:r>
          </a:p>
        </p:txBody>
      </p:sp>
      <p:sp>
        <p:nvSpPr>
          <p:cNvPr id="138" name="Text Box 54"/>
          <p:cNvSpPr txBox="1">
            <a:spLocks noChangeArrowheads="1"/>
          </p:cNvSpPr>
          <p:nvPr/>
        </p:nvSpPr>
        <p:spPr bwMode="auto">
          <a:xfrm>
            <a:off x="3881014" y="2667505"/>
            <a:ext cx="36163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Updates generated </a:t>
            </a:r>
            <a:r>
              <a:rPr lang="en-US" altLang="ko-KR" sz="14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from a monitor in </a:t>
            </a:r>
            <a:r>
              <a:rPr lang="en-US" altLang="ko-KR" sz="14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an event</a:t>
            </a:r>
            <a:endParaRPr lang="en-US" altLang="ko-KR" sz="1400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39" name="Text Box 43"/>
          <p:cNvSpPr txBox="1">
            <a:spLocks noChangeArrowheads="1"/>
          </p:cNvSpPr>
          <p:nvPr/>
        </p:nvSpPr>
        <p:spPr bwMode="auto">
          <a:xfrm>
            <a:off x="391905" y="2168860"/>
            <a:ext cx="1974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b="1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[IMC’06 Oliveira]</a:t>
            </a:r>
          </a:p>
        </p:txBody>
      </p:sp>
      <p:sp>
        <p:nvSpPr>
          <p:cNvPr id="140" name="Text Box 54"/>
          <p:cNvSpPr txBox="1">
            <a:spLocks noChangeArrowheads="1"/>
          </p:cNvSpPr>
          <p:nvPr/>
        </p:nvSpPr>
        <p:spPr bwMode="auto">
          <a:xfrm>
            <a:off x="701570" y="2669150"/>
            <a:ext cx="3108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14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The last update from the previous event</a:t>
            </a:r>
            <a:endParaRPr lang="en-US" altLang="ko-KR" sz="1400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41" name="AutoShape 44"/>
          <p:cNvSpPr>
            <a:spLocks/>
          </p:cNvSpPr>
          <p:nvPr/>
        </p:nvSpPr>
        <p:spPr bwMode="auto">
          <a:xfrm rot="-5400000">
            <a:off x="3538305" y="2441232"/>
            <a:ext cx="76200" cy="259060"/>
          </a:xfrm>
          <a:prstGeom prst="leftBracket">
            <a:avLst>
              <a:gd name="adj" fmla="val 12955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pPr algn="ctr"/>
            <a:endParaRPr lang="en-US" altLang="ko-KR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cxnSp>
        <p:nvCxnSpPr>
          <p:cNvPr id="142" name="Straight Connector 141"/>
          <p:cNvCxnSpPr/>
          <p:nvPr/>
        </p:nvCxnSpPr>
        <p:spPr>
          <a:xfrm flipV="1">
            <a:off x="3576405" y="2618910"/>
            <a:ext cx="0" cy="799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4707015" y="2618910"/>
            <a:ext cx="0" cy="799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5152" y="5949280"/>
            <a:ext cx="8302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8.9%         3.0%           3.1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%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35.8%        40.1%           0.3%          8.8%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15.7%         4.9%           4.6%        29.7%        31.9%             0%           13.2%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0" y="5949280"/>
            <a:ext cx="4038600" cy="6463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2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Event classification: adding </a:t>
            </a:r>
            <a:r>
              <a:rPr lang="en-US" altLang="ko-KR" sz="2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scale information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611559" y="1898475"/>
            <a:ext cx="8326065" cy="4227688"/>
          </a:xfrm>
        </p:spPr>
        <p:txBody>
          <a:bodyPr>
            <a:normAutofit/>
          </a:bodyPr>
          <a:lstStyle/>
          <a:p>
            <a:r>
              <a:rPr lang="en-US" altLang="ko-KR" sz="24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Event Scale</a:t>
            </a:r>
          </a:p>
          <a:p>
            <a:pPr marL="457200" lvl="1" indent="0">
              <a:buNone/>
            </a:pPr>
            <a:endParaRPr lang="en-US" altLang="ko-KR" sz="1600" b="1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lvl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Se</a:t>
            </a: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= (# of POPs observed the event) / (total # of monitored POPs)</a:t>
            </a:r>
          </a:p>
          <a:p>
            <a:pPr lvl="1"/>
            <a:endParaRPr lang="en-US" altLang="ko-KR" sz="18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r>
              <a:rPr lang="en-US" altLang="ko-KR" sz="24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Event Scale Types</a:t>
            </a:r>
          </a:p>
          <a:p>
            <a:endParaRPr lang="en-US" altLang="ko-KR" sz="1800" dirty="0" smtClean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 lvl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Local Event</a:t>
            </a: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: only one POP inside the ISP observes the event</a:t>
            </a:r>
          </a:p>
          <a:p>
            <a:pPr lvl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AS-wide Event</a:t>
            </a: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: all POPs inside the ISP observe the event</a:t>
            </a:r>
          </a:p>
          <a:p>
            <a:pPr lvl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Others</a:t>
            </a: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: non-local or non-AS-wide events</a:t>
            </a:r>
          </a:p>
          <a:p>
            <a:endParaRPr lang="en-US" altLang="ko-KR" sz="2000" dirty="0" smtClean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endParaRPr lang="en-US" altLang="ko-KR" sz="2000" dirty="0" smtClean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8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Identified events from ISP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ISP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FM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1" y="2619687"/>
            <a:ext cx="3739610" cy="16651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004" y="2666566"/>
            <a:ext cx="3780421" cy="1620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896925" y="3113805"/>
            <a:ext cx="270030" cy="270030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481990" y="2553585"/>
            <a:ext cx="4095455" cy="1755195"/>
          </a:xfrm>
          <a:prstGeom prst="roundRect">
            <a:avLst/>
          </a:prstGeom>
          <a:noFill/>
          <a:ln w="50800"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7" idx="6"/>
          </p:cNvCxnSpPr>
          <p:nvPr/>
        </p:nvCxnSpPr>
        <p:spPr>
          <a:xfrm>
            <a:off x="4166955" y="3248820"/>
            <a:ext cx="315035" cy="0"/>
          </a:xfrm>
          <a:prstGeom prst="straightConnector1">
            <a:avLst/>
          </a:prstGeom>
          <a:ln w="50800">
            <a:solidFill>
              <a:schemeClr val="accent1">
                <a:shade val="95000"/>
                <a:satMod val="105000"/>
                <a:alpha val="50000"/>
              </a:schemeClr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196625" y="5274205"/>
            <a:ext cx="7065785" cy="103511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The total number of events gradually increases as it fluctuates</a:t>
            </a:r>
            <a:endParaRPr lang="en-US" altLang="ko-KR" sz="2200" dirty="0" smtClean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Most of events are either local or AS-wide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</a:t>
            </a: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in their scale</a:t>
            </a:r>
          </a:p>
          <a:p>
            <a:pPr>
              <a:lnSpc>
                <a:spcPct val="80000"/>
              </a:lnSpc>
            </a:pP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Local events are observed in all POPs</a:t>
            </a:r>
            <a:endParaRPr lang="en-US" altLang="ko-KR" sz="2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535" y="2162219"/>
            <a:ext cx="4106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Number of Identified Events per Month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97025" y="2171511"/>
            <a:ext cx="3486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Scale of Events During June 2010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1497290" y="3260695"/>
            <a:ext cx="2610290" cy="135015"/>
          </a:xfrm>
          <a:prstGeom prst="line">
            <a:avLst/>
          </a:prstGeom>
          <a:ln w="63500">
            <a:solidFill>
              <a:srgbClr val="FF00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5483975" y="2876532"/>
            <a:ext cx="180000" cy="18000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27095" y="3232891"/>
            <a:ext cx="180000" cy="1800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217405" y="3373416"/>
            <a:ext cx="180000" cy="180000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217405" y="3578561"/>
            <a:ext cx="180000" cy="180000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782" y="3203975"/>
            <a:ext cx="3392432" cy="144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14" y="1673805"/>
            <a:ext cx="3372800" cy="14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11985" y="1673805"/>
            <a:ext cx="3442807" cy="1440000"/>
          </a:xfrm>
          <a:prstGeom prst="rect">
            <a:avLst/>
          </a:prstGeom>
          <a:noFill/>
          <a:ln w="50800"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689407" y="3203815"/>
            <a:ext cx="3465385" cy="1440000"/>
          </a:xfrm>
          <a:prstGeom prst="rect">
            <a:avLst/>
          </a:prstGeom>
          <a:noFill/>
          <a:ln w="508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5179643" y="2966532"/>
            <a:ext cx="304332" cy="0"/>
          </a:xfrm>
          <a:prstGeom prst="line">
            <a:avLst/>
          </a:prstGeom>
          <a:ln w="50800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179643" y="3341641"/>
            <a:ext cx="281754" cy="0"/>
          </a:xfrm>
          <a:prstGeom prst="line">
            <a:avLst/>
          </a:prstGeom>
          <a:ln w="50800">
            <a:solidFill>
              <a:srgbClr val="FF000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6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1" grpId="0" animBg="1"/>
      <p:bldP spid="22" grpId="0" animBg="1"/>
      <p:bldP spid="23" grpId="0" animBg="1"/>
      <p:bldP spid="24" grpId="0" animBg="1"/>
      <p:bldP spid="6" grpId="0" animBg="1"/>
      <p:bldP spid="2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362" y="1771445"/>
            <a:ext cx="3572153" cy="169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vent characteristics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21550" y="5319210"/>
            <a:ext cx="8010890" cy="139515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The majority of local events converge within 1 second</a:t>
            </a:r>
          </a:p>
          <a:p>
            <a:pPr lvl="1">
              <a:lnSpc>
                <a:spcPct val="80000"/>
              </a:lnSpc>
            </a:pP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97% and 72% for ISP</a:t>
            </a:r>
            <a:r>
              <a:rPr lang="en-US" altLang="ko-KR" sz="1800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RR</a:t>
            </a: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and ISP</a:t>
            </a:r>
            <a:r>
              <a:rPr lang="en-US" altLang="ko-KR" sz="1800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FM</a:t>
            </a: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respectively</a:t>
            </a:r>
          </a:p>
          <a:p>
            <a:pPr lvl="1">
              <a:lnSpc>
                <a:spcPct val="80000"/>
              </a:lnSpc>
            </a:pP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Difference due to the different delays of the neighboring ASes</a:t>
            </a:r>
          </a:p>
          <a:p>
            <a:pPr>
              <a:lnSpc>
                <a:spcPct val="80000"/>
              </a:lnSpc>
            </a:pP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AS-wide event duration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differs between the two ISPs</a:t>
            </a:r>
          </a:p>
          <a:p>
            <a:pPr lvl="1">
              <a:lnSpc>
                <a:spcPct val="80000"/>
              </a:lnSpc>
            </a:pPr>
            <a:r>
              <a:rPr lang="en-US" altLang="ko-KR" sz="18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Due to the </a:t>
            </a: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delayed </a:t>
            </a:r>
            <a:r>
              <a:rPr lang="en-US" altLang="ko-KR" sz="18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updates via different </a:t>
            </a: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paths</a:t>
            </a:r>
            <a:endParaRPr lang="en-US" altLang="ko-KR" sz="18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171398" y="1367440"/>
            <a:ext cx="8499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ISP</a:t>
            </a:r>
            <a:r>
              <a:rPr lang="en-US" altLang="ko-KR" sz="2000" b="1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FM</a:t>
            </a:r>
            <a:endParaRPr lang="en-US" altLang="ko-KR" sz="2000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437350" y="1358770"/>
            <a:ext cx="8306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ISP</a:t>
            </a:r>
            <a:r>
              <a:rPr lang="en-US" altLang="ko-KR" sz="2000" b="1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RR</a:t>
            </a:r>
            <a:endParaRPr lang="en-US" altLang="ko-KR" sz="2000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690" y="3443740"/>
            <a:ext cx="3552825" cy="16954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145" y="3398735"/>
            <a:ext cx="3552825" cy="1695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880" y="1718810"/>
            <a:ext cx="3558090" cy="1695600"/>
          </a:xfrm>
          <a:prstGeom prst="rect">
            <a:avLst/>
          </a:prstGeom>
        </p:spPr>
      </p:pic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71500" y="2212082"/>
            <a:ext cx="14606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Local Events</a:t>
            </a:r>
            <a:endParaRPr lang="en-US" altLang="ko-KR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26495" y="4061794"/>
            <a:ext cx="17427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AS-wide Events</a:t>
            </a:r>
            <a:endParaRPr lang="en-US" altLang="ko-KR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366755" y="1910405"/>
            <a:ext cx="90010" cy="1125125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6012160" y="2212082"/>
            <a:ext cx="90010" cy="81432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6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1045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 Much Delay Does Route Reflection Add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the Overall i-BGP Convergence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23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30" y="274638"/>
            <a:ext cx="846094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Case studies in ISP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stimating the additional delay caused by route reflection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40" y="1853826"/>
            <a:ext cx="8190910" cy="4272338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Times New Roman" pitchFamily="18" charset="0"/>
                <a:cs typeface="Times New Roman" pitchFamily="18" charset="0"/>
              </a:rPr>
              <a:t>Additional delays due to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> route reflector redundancy</a:t>
            </a:r>
          </a:p>
          <a:p>
            <a:pPr lvl="1"/>
            <a:r>
              <a:rPr lang="en-US" altLang="ko-KR" sz="1600" dirty="0" smtClean="0">
                <a:latin typeface="Times New Roman" pitchFamily="18" charset="0"/>
                <a:cs typeface="Times New Roman" pitchFamily="18" charset="0"/>
              </a:rPr>
              <a:t>Identify the </a:t>
            </a:r>
            <a:r>
              <a:rPr lang="en-US" altLang="ko-KR" sz="1600" i="1" dirty="0" smtClean="0">
                <a:latin typeface="Times New Roman" pitchFamily="18" charset="0"/>
                <a:cs typeface="Times New Roman" pitchFamily="18" charset="0"/>
              </a:rPr>
              <a:t>superfluous updates</a:t>
            </a:r>
            <a:r>
              <a:rPr lang="en-US" altLang="ko-KR" sz="1600" dirty="0" smtClean="0">
                <a:latin typeface="Times New Roman" pitchFamily="18" charset="0"/>
                <a:cs typeface="Times New Roman" pitchFamily="18" charset="0"/>
              </a:rPr>
              <a:t> generated purely due to route reflector redundancy</a:t>
            </a:r>
          </a:p>
          <a:p>
            <a:pPr lvl="1"/>
            <a:r>
              <a:rPr lang="en-US" altLang="ko-KR" sz="1600" dirty="0" smtClean="0">
                <a:latin typeface="Times New Roman" pitchFamily="18" charset="0"/>
                <a:cs typeface="Times New Roman" pitchFamily="18" charset="0"/>
              </a:rPr>
              <a:t>What is the additional convergence time solely contributed by these updates?</a:t>
            </a:r>
          </a:p>
          <a:p>
            <a:pPr marL="0" indent="0">
              <a:buNone/>
            </a:pPr>
            <a:r>
              <a:rPr lang="en-US" altLang="ko-KR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Additional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delays due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hierarchy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Compare the direct and RR paths between all monitors in the backbone routing infrastructure inside ISP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endParaRPr lang="en-US" sz="1400" baseline="-250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37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53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Superfluous update example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38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loud"/>
          <p:cNvSpPr>
            <a:spLocks noChangeAspect="1" noEditPoints="1" noChangeArrowheads="1"/>
          </p:cNvSpPr>
          <p:nvPr/>
        </p:nvSpPr>
        <p:spPr bwMode="auto">
          <a:xfrm>
            <a:off x="1194665" y="1542718"/>
            <a:ext cx="6617695" cy="4451567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646" y="5098113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5"/>
          <p:cNvSpPr txBox="1">
            <a:spLocks noChangeArrowheads="1"/>
          </p:cNvSpPr>
          <p:nvPr/>
        </p:nvSpPr>
        <p:spPr bwMode="auto">
          <a:xfrm>
            <a:off x="6453521" y="2446153"/>
            <a:ext cx="958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ISP</a:t>
            </a:r>
            <a:r>
              <a:rPr lang="en-US" altLang="ko-KR" sz="2400" b="1" baseline="-25000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RR</a:t>
            </a:r>
            <a:endParaRPr lang="en-US" sz="24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53"/>
          <p:cNvSpPr txBox="1">
            <a:spLocks noChangeArrowheads="1"/>
          </p:cNvSpPr>
          <p:nvPr/>
        </p:nvSpPr>
        <p:spPr bwMode="auto">
          <a:xfrm>
            <a:off x="1558842" y="4652121"/>
            <a:ext cx="6270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B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R1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245" y="5098113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Text Box 53"/>
          <p:cNvSpPr txBox="1">
            <a:spLocks noChangeArrowheads="1"/>
          </p:cNvSpPr>
          <p:nvPr/>
        </p:nvSpPr>
        <p:spPr bwMode="auto">
          <a:xfrm>
            <a:off x="6852219" y="4988068"/>
            <a:ext cx="6270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BR2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917335" y="5410558"/>
            <a:ext cx="187911" cy="4911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2221780" y="2402349"/>
            <a:ext cx="4394283" cy="2785774"/>
            <a:chOff x="2221780" y="2402349"/>
            <a:chExt cx="4394283" cy="2785774"/>
          </a:xfrm>
        </p:grpSpPr>
        <p:pic>
          <p:nvPicPr>
            <p:cNvPr id="11" name="Picture 10" descr="rr copy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0080" y="2402349"/>
              <a:ext cx="401638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Line 42"/>
            <p:cNvSpPr>
              <a:spLocks noChangeShapeType="1"/>
            </p:cNvSpPr>
            <p:nvPr/>
          </p:nvSpPr>
          <p:spPr bwMode="auto">
            <a:xfrm flipH="1" flipV="1">
              <a:off x="3882280" y="3003444"/>
              <a:ext cx="1047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" name="Picture 15" descr="rr copy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1574" y="2402349"/>
              <a:ext cx="401637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Line 42"/>
            <p:cNvSpPr>
              <a:spLocks noChangeShapeType="1"/>
            </p:cNvSpPr>
            <p:nvPr/>
          </p:nvSpPr>
          <p:spPr bwMode="auto">
            <a:xfrm flipV="1">
              <a:off x="2647205" y="2615868"/>
              <a:ext cx="914400" cy="12894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Line 42"/>
            <p:cNvSpPr>
              <a:spLocks noChangeShapeType="1"/>
            </p:cNvSpPr>
            <p:nvPr/>
          </p:nvSpPr>
          <p:spPr bwMode="auto">
            <a:xfrm flipV="1">
              <a:off x="2788719" y="2980450"/>
              <a:ext cx="933673" cy="9248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Line 85"/>
            <p:cNvSpPr>
              <a:spLocks noChangeShapeType="1"/>
            </p:cNvSpPr>
            <p:nvPr/>
          </p:nvSpPr>
          <p:spPr bwMode="auto">
            <a:xfrm flipH="1" flipV="1">
              <a:off x="3882280" y="2532624"/>
              <a:ext cx="1047800" cy="6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Line 42"/>
            <p:cNvSpPr>
              <a:spLocks noChangeShapeType="1"/>
            </p:cNvSpPr>
            <p:nvPr/>
          </p:nvSpPr>
          <p:spPr bwMode="auto">
            <a:xfrm flipH="1" flipV="1">
              <a:off x="2788719" y="4102854"/>
              <a:ext cx="230817" cy="1401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0" name="Picture 39" descr="rtr-green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0380" y="3895403"/>
              <a:ext cx="403200" cy="27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Line 42"/>
            <p:cNvSpPr>
              <a:spLocks noChangeShapeType="1"/>
            </p:cNvSpPr>
            <p:nvPr/>
          </p:nvSpPr>
          <p:spPr bwMode="auto">
            <a:xfrm flipV="1">
              <a:off x="2221780" y="4169003"/>
              <a:ext cx="363362" cy="945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3" name="Picture 42" descr="rr copy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0070" y="2853536"/>
              <a:ext cx="401638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3" descr="rr copy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343" y="2866125"/>
              <a:ext cx="401637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Line 42"/>
            <p:cNvSpPr>
              <a:spLocks noChangeShapeType="1"/>
            </p:cNvSpPr>
            <p:nvPr/>
          </p:nvSpPr>
          <p:spPr bwMode="auto">
            <a:xfrm flipV="1">
              <a:off x="2309401" y="4410895"/>
              <a:ext cx="775474" cy="7772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Line 42"/>
            <p:cNvSpPr>
              <a:spLocks noChangeShapeType="1"/>
            </p:cNvSpPr>
            <p:nvPr/>
          </p:nvSpPr>
          <p:spPr bwMode="auto">
            <a:xfrm flipH="1">
              <a:off x="3813826" y="2615868"/>
              <a:ext cx="1116253" cy="3213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Line 42"/>
            <p:cNvSpPr>
              <a:spLocks noChangeShapeType="1"/>
            </p:cNvSpPr>
            <p:nvPr/>
          </p:nvSpPr>
          <p:spPr bwMode="auto">
            <a:xfrm flipH="1" flipV="1">
              <a:off x="3882278" y="2615868"/>
              <a:ext cx="1047801" cy="3213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Line 42"/>
            <p:cNvSpPr>
              <a:spLocks noChangeShapeType="1"/>
            </p:cNvSpPr>
            <p:nvPr/>
          </p:nvSpPr>
          <p:spPr bwMode="auto">
            <a:xfrm flipH="1" flipV="1">
              <a:off x="3727574" y="2615867"/>
              <a:ext cx="86251" cy="2376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Line 42"/>
            <p:cNvSpPr>
              <a:spLocks noChangeShapeType="1"/>
            </p:cNvSpPr>
            <p:nvPr/>
          </p:nvSpPr>
          <p:spPr bwMode="auto">
            <a:xfrm flipV="1">
              <a:off x="5040889" y="2581143"/>
              <a:ext cx="90008" cy="32130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Line 42"/>
            <p:cNvSpPr>
              <a:spLocks noChangeShapeType="1"/>
            </p:cNvSpPr>
            <p:nvPr/>
          </p:nvSpPr>
          <p:spPr bwMode="auto">
            <a:xfrm flipH="1">
              <a:off x="5736222" y="4169003"/>
              <a:ext cx="230817" cy="1371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Line 42"/>
            <p:cNvSpPr>
              <a:spLocks noChangeShapeType="1"/>
            </p:cNvSpPr>
            <p:nvPr/>
          </p:nvSpPr>
          <p:spPr bwMode="auto">
            <a:xfrm flipH="1" flipV="1">
              <a:off x="5118947" y="3072888"/>
              <a:ext cx="396198" cy="1213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Line 42"/>
            <p:cNvSpPr>
              <a:spLocks noChangeShapeType="1"/>
            </p:cNvSpPr>
            <p:nvPr/>
          </p:nvSpPr>
          <p:spPr bwMode="auto">
            <a:xfrm flipH="1" flipV="1">
              <a:off x="5289232" y="2581143"/>
              <a:ext cx="879407" cy="14510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Line 42"/>
            <p:cNvSpPr>
              <a:spLocks noChangeShapeType="1"/>
            </p:cNvSpPr>
            <p:nvPr/>
          </p:nvSpPr>
          <p:spPr bwMode="auto">
            <a:xfrm flipH="1" flipV="1">
              <a:off x="5234130" y="2577779"/>
              <a:ext cx="314482" cy="16133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0" name="Picture 59" descr="rtr-green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7013" y="4194443"/>
              <a:ext cx="403200" cy="27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Line 42"/>
            <p:cNvSpPr>
              <a:spLocks noChangeShapeType="1"/>
            </p:cNvSpPr>
            <p:nvPr/>
          </p:nvSpPr>
          <p:spPr bwMode="auto">
            <a:xfrm flipH="1" flipV="1">
              <a:off x="5130899" y="2990854"/>
              <a:ext cx="902726" cy="10413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2" name="Picture 61" descr="rtr-green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7040" y="3917479"/>
              <a:ext cx="403200" cy="27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Line 42"/>
            <p:cNvSpPr>
              <a:spLocks noChangeShapeType="1"/>
            </p:cNvSpPr>
            <p:nvPr/>
          </p:nvSpPr>
          <p:spPr bwMode="auto">
            <a:xfrm flipV="1">
              <a:off x="3198309" y="2581142"/>
              <a:ext cx="430033" cy="16564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Line 42"/>
            <p:cNvSpPr>
              <a:spLocks noChangeShapeType="1"/>
            </p:cNvSpPr>
            <p:nvPr/>
          </p:nvSpPr>
          <p:spPr bwMode="auto">
            <a:xfrm flipV="1">
              <a:off x="3255554" y="3072888"/>
              <a:ext cx="515145" cy="1213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Line 42"/>
            <p:cNvSpPr>
              <a:spLocks noChangeShapeType="1"/>
            </p:cNvSpPr>
            <p:nvPr/>
          </p:nvSpPr>
          <p:spPr bwMode="auto">
            <a:xfrm flipH="1" flipV="1">
              <a:off x="6239366" y="4142563"/>
              <a:ext cx="376697" cy="9720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Line 42"/>
            <p:cNvSpPr>
              <a:spLocks noChangeShapeType="1"/>
            </p:cNvSpPr>
            <p:nvPr/>
          </p:nvSpPr>
          <p:spPr bwMode="auto">
            <a:xfrm flipH="1" flipV="1">
              <a:off x="5637358" y="4422470"/>
              <a:ext cx="813505" cy="7037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3" name="Picture 72" descr="rtr-green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6710" y="4239448"/>
              <a:ext cx="403200" cy="27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5" name="Line 42"/>
          <p:cNvSpPr>
            <a:spLocks noChangeShapeType="1"/>
          </p:cNvSpPr>
          <p:nvPr/>
        </p:nvSpPr>
        <p:spPr bwMode="auto">
          <a:xfrm flipH="1">
            <a:off x="2437348" y="5235431"/>
            <a:ext cx="3990365" cy="1296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3467649" y="5126178"/>
            <a:ext cx="1372421" cy="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2141730" y="4519807"/>
            <a:ext cx="180020" cy="48436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V="1">
            <a:off x="2344900" y="4577275"/>
            <a:ext cx="396815" cy="44612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/>
          <p:cNvSpPr/>
          <p:nvPr/>
        </p:nvSpPr>
        <p:spPr>
          <a:xfrm>
            <a:off x="2403461" y="2258870"/>
            <a:ext cx="4024252" cy="2318405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3858572" y="4492859"/>
            <a:ext cx="52453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 many superfluous updates?</a:t>
            </a:r>
          </a:p>
          <a:p>
            <a:pPr marL="342900" indent="-342900">
              <a:buAutoNum type="arabicPeriod"/>
            </a:pP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the additional delay caused by these updates?</a:t>
            </a:r>
            <a:endParaRPr 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29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5" grpId="0" animBg="1"/>
      <p:bldP spid="89" grpId="0" animBg="1"/>
      <p:bldP spid="9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Superfluous updates due to route reflector redundancy and its Impact on convergence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5342697"/>
            <a:ext cx="9144000" cy="1371668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amount of superfluous updates is not significant in most cases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onvergence duration: 0.3%, 0.2%, 0.4% and 5.3% for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and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increase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umber of updates: 3%, 4%, 13%, and 40% increase for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and I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increase</a:t>
            </a:r>
          </a:p>
          <a:p>
            <a:pPr lvl="2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39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1723" y="3023955"/>
            <a:ext cx="8963025" cy="2115235"/>
          </a:xfrm>
          <a:prstGeom prst="roundRect">
            <a:avLst/>
          </a:prstGeom>
          <a:noFill/>
          <a:ln w="508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285" y="1472335"/>
            <a:ext cx="4533900" cy="1371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21750" y="2550617"/>
            <a:ext cx="4410490" cy="213072"/>
          </a:xfrm>
          <a:prstGeom prst="rect">
            <a:avLst/>
          </a:prstGeom>
          <a:noFill/>
          <a:ln w="50800">
            <a:solidFill>
              <a:srgbClr val="FF00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414483" y="2768465"/>
            <a:ext cx="1" cy="245727"/>
          </a:xfrm>
          <a:prstGeom prst="straightConnector1">
            <a:avLst/>
          </a:prstGeom>
          <a:ln w="25400">
            <a:solidFill>
              <a:srgbClr val="FF0000">
                <a:alpha val="50000"/>
              </a:srgbClr>
            </a:solidFill>
            <a:headEnd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005" y="3249180"/>
            <a:ext cx="3940741" cy="180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80" y="3249180"/>
            <a:ext cx="39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5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 there routing plane path stretch in the 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top 2-levels of route reflection inside ISP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540" y="5319210"/>
            <a:ext cx="8325925" cy="1080120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Measure the physical path length and latency for RR paths using traceroute and ping 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Repeat the measurement for direct paths and compare with RR paths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40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40" descr="rr copy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696" y="2404973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Line 42"/>
          <p:cNvSpPr>
            <a:spLocks noChangeShapeType="1"/>
          </p:cNvSpPr>
          <p:nvPr/>
        </p:nvSpPr>
        <p:spPr bwMode="auto">
          <a:xfrm flipH="1" flipV="1">
            <a:off x="1865271" y="2676435"/>
            <a:ext cx="304800" cy="1143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" name="Picture 43" descr="rr copy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09" y="2404973"/>
            <a:ext cx="4016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Line 42"/>
          <p:cNvSpPr>
            <a:spLocks noChangeShapeType="1"/>
          </p:cNvSpPr>
          <p:nvPr/>
        </p:nvSpPr>
        <p:spPr bwMode="auto">
          <a:xfrm flipV="1">
            <a:off x="646071" y="2676435"/>
            <a:ext cx="228600" cy="1219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Line 85"/>
          <p:cNvSpPr>
            <a:spLocks noChangeShapeType="1"/>
          </p:cNvSpPr>
          <p:nvPr/>
        </p:nvSpPr>
        <p:spPr bwMode="auto">
          <a:xfrm flipH="1" flipV="1">
            <a:off x="1103271" y="2524035"/>
            <a:ext cx="490538" cy="127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Line 42"/>
          <p:cNvSpPr>
            <a:spLocks noChangeShapeType="1"/>
          </p:cNvSpPr>
          <p:nvPr/>
        </p:nvSpPr>
        <p:spPr bwMode="auto">
          <a:xfrm flipH="1" flipV="1">
            <a:off x="1027071" y="2600235"/>
            <a:ext cx="990600" cy="1219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Line 42"/>
          <p:cNvSpPr>
            <a:spLocks noChangeShapeType="1"/>
          </p:cNvSpPr>
          <p:nvPr/>
        </p:nvSpPr>
        <p:spPr bwMode="auto">
          <a:xfrm flipV="1">
            <a:off x="798471" y="2676435"/>
            <a:ext cx="914400" cy="1219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9870" y="2143190"/>
            <a:ext cx="2538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Distance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Direct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(AA,BB)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=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 Box 50"/>
          <p:cNvSpPr txBox="1">
            <a:spLocks noChangeArrowheads="1"/>
          </p:cNvSpPr>
          <p:nvPr/>
        </p:nvSpPr>
        <p:spPr bwMode="auto">
          <a:xfrm>
            <a:off x="791580" y="1988840"/>
            <a:ext cx="3417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 Box 50"/>
          <p:cNvSpPr txBox="1">
            <a:spLocks noChangeArrowheads="1"/>
          </p:cNvSpPr>
          <p:nvPr/>
        </p:nvSpPr>
        <p:spPr bwMode="auto">
          <a:xfrm>
            <a:off x="1619950" y="1988840"/>
            <a:ext cx="3417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B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 Box 53"/>
          <p:cNvSpPr txBox="1">
            <a:spLocks noChangeArrowheads="1"/>
          </p:cNvSpPr>
          <p:nvPr/>
        </p:nvSpPr>
        <p:spPr bwMode="auto">
          <a:xfrm>
            <a:off x="206515" y="4149080"/>
            <a:ext cx="4988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AA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 Box 53"/>
          <p:cNvSpPr txBox="1">
            <a:spLocks noChangeArrowheads="1"/>
          </p:cNvSpPr>
          <p:nvPr/>
        </p:nvSpPr>
        <p:spPr bwMode="auto">
          <a:xfrm>
            <a:off x="1912905" y="4109010"/>
            <a:ext cx="4988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BB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16806" y="2728474"/>
            <a:ext cx="5126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where r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router in the order detected by traceroute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03917" y="3680118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Distance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(AA,BB)  =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02008" y="4160804"/>
            <a:ext cx="638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Distance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Direct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(AA,B) + Distance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Direct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(B,BB)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22" descr="rtr-green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71" y="3878776"/>
            <a:ext cx="403200" cy="2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rtr-green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74" y="3786287"/>
            <a:ext cx="403200" cy="2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521" y="1975495"/>
            <a:ext cx="155257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36" y="274638"/>
            <a:ext cx="8915259" cy="11430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ath distance and latency of direct and RR paths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41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016605" y="5322347"/>
            <a:ext cx="7605845" cy="1166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case of ISP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RR paths are shorter with less latency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i.e., the RRs are aligned well with the shortest physical paths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274" y="1854145"/>
            <a:ext cx="4109181" cy="288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25" y="1854145"/>
            <a:ext cx="4109181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3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510" y="1763815"/>
            <a:ext cx="8775975" cy="4455495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Defined, quantified, and analyzed i-BGP convergence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i-BGP routing events mostly are local or AS-wide in their scale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Local events: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ostly lasts less than 1 second</a:t>
            </a:r>
          </a:p>
          <a:p>
            <a:pPr lvl="1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AS-wide events: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duration is longer and mostly depends on external factors</a:t>
            </a:r>
          </a:p>
          <a:p>
            <a:pPr lvl="2"/>
            <a:endParaRPr lang="en-US" sz="105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Our case study of ISP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shows </a:t>
            </a:r>
          </a:p>
          <a:p>
            <a:pPr marL="742950" lvl="2" indent="-34290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RR does increase the number of updates and convergence duration</a:t>
            </a:r>
          </a:p>
          <a:p>
            <a:pPr marL="742950" lvl="2" indent="-34290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However, the amount is not significant </a:t>
            </a:r>
          </a:p>
          <a:p>
            <a:pPr marL="1200150" lvl="3" indent="-34290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Additional 0.3%, 0.2%, 0.4%, and 5.3% increase in the duration of I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short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long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and I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down</a:t>
            </a:r>
          </a:p>
          <a:p>
            <a:pPr marL="742950" lvl="2" indent="-34290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RR topology design can mitigate the additional delays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04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Thank you.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43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73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Backup Slides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44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868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Paths can be hidden due to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ath preference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570" y="5499230"/>
            <a:ext cx="7785865" cy="855095"/>
          </a:xfrm>
        </p:spPr>
        <p:txBody>
          <a:bodyPr>
            <a:normAutofit fontScale="92500"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BGP, a less preferred path is not announced by the border routers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this example, external connectivity: 3 POPs, next-hop diversity: 2 POPs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45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Cloud"/>
          <p:cNvSpPr>
            <a:spLocks noChangeAspect="1" noEditPoints="1" noChangeArrowheads="1"/>
          </p:cNvSpPr>
          <p:nvPr/>
        </p:nvSpPr>
        <p:spPr bwMode="auto">
          <a:xfrm>
            <a:off x="1296257" y="1974197"/>
            <a:ext cx="4191000" cy="293211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22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657" y="3991910"/>
            <a:ext cx="401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257" y="2964797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457" y="3726797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 descr="node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444" y="2613959"/>
            <a:ext cx="4016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1905857" y="2507597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5087210" y="3154377"/>
            <a:ext cx="969832" cy="64861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4649057" y="269651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endParaRPr lang="en-US" sz="1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3851920" y="2258870"/>
            <a:ext cx="7264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  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R2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1884414" y="3959557"/>
            <a:ext cx="6623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 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R1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Line 22"/>
          <p:cNvSpPr>
            <a:spLocks noChangeShapeType="1"/>
          </p:cNvSpPr>
          <p:nvPr/>
        </p:nvSpPr>
        <p:spPr bwMode="auto">
          <a:xfrm flipH="1">
            <a:off x="4898295" y="4165534"/>
            <a:ext cx="99883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"/>
          <p:cNvSpPr>
            <a:spLocks noChangeAspect="1" noEditPoints="1" noChangeArrowheads="1"/>
          </p:cNvSpPr>
          <p:nvPr/>
        </p:nvSpPr>
        <p:spPr bwMode="auto">
          <a:xfrm>
            <a:off x="5897125" y="3548203"/>
            <a:ext cx="1600200" cy="11191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6202538" y="3884629"/>
            <a:ext cx="989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AS2</a:t>
            </a:r>
            <a:r>
              <a:rPr lang="en-US" altLang="ko-KR" sz="2000" b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, </a:t>
            </a:r>
            <a:r>
              <a:rPr lang="en-US" altLang="ko-KR" sz="2000" b="1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p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439257" y="2812397"/>
            <a:ext cx="2438400" cy="1295400"/>
            <a:chOff x="1776" y="1488"/>
            <a:chExt cx="1536" cy="816"/>
          </a:xfrm>
        </p:grpSpPr>
        <p:sp>
          <p:nvSpPr>
            <p:cNvPr id="43" name="Line 26"/>
            <p:cNvSpPr>
              <a:spLocks noChangeShapeType="1"/>
            </p:cNvSpPr>
            <p:nvPr/>
          </p:nvSpPr>
          <p:spPr bwMode="auto">
            <a:xfrm flipV="1">
              <a:off x="1776" y="1488"/>
              <a:ext cx="1056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Line 27"/>
            <p:cNvSpPr>
              <a:spLocks noChangeShapeType="1"/>
            </p:cNvSpPr>
            <p:nvPr/>
          </p:nvSpPr>
          <p:spPr bwMode="auto">
            <a:xfrm>
              <a:off x="1824" y="2112"/>
              <a:ext cx="1248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Line 28"/>
            <p:cNvSpPr>
              <a:spLocks noChangeShapeType="1"/>
            </p:cNvSpPr>
            <p:nvPr/>
          </p:nvSpPr>
          <p:spPr bwMode="auto">
            <a:xfrm flipV="1">
              <a:off x="1776" y="1680"/>
              <a:ext cx="1488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Line 29"/>
            <p:cNvSpPr>
              <a:spLocks noChangeShapeType="1"/>
            </p:cNvSpPr>
            <p:nvPr/>
          </p:nvSpPr>
          <p:spPr bwMode="auto">
            <a:xfrm flipH="1" flipV="1">
              <a:off x="3072" y="1488"/>
              <a:ext cx="192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Line 30"/>
            <p:cNvSpPr>
              <a:spLocks noChangeShapeType="1"/>
            </p:cNvSpPr>
            <p:nvPr/>
          </p:nvSpPr>
          <p:spPr bwMode="auto">
            <a:xfrm flipV="1">
              <a:off x="3216" y="1728"/>
              <a:ext cx="9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Line 31"/>
            <p:cNvSpPr>
              <a:spLocks noChangeShapeType="1"/>
            </p:cNvSpPr>
            <p:nvPr/>
          </p:nvSpPr>
          <p:spPr bwMode="auto">
            <a:xfrm flipH="1" flipV="1">
              <a:off x="2976" y="1536"/>
              <a:ext cx="144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-111" charset="0"/>
                  <a:ea typeface="+mn-ea"/>
                  <a:cs typeface="Arial" charset="0"/>
                </a:defRPr>
              </a:lvl9pPr>
            </a:lstStyle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7" name="Text Box 33"/>
          <p:cNvSpPr txBox="1">
            <a:spLocks noChangeArrowheads="1"/>
          </p:cNvSpPr>
          <p:nvPr/>
        </p:nvSpPr>
        <p:spPr bwMode="auto">
          <a:xfrm>
            <a:off x="4732070" y="2618910"/>
            <a:ext cx="47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R3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 Box 34"/>
          <p:cNvSpPr txBox="1">
            <a:spLocks noChangeArrowheads="1"/>
          </p:cNvSpPr>
          <p:nvPr/>
        </p:nvSpPr>
        <p:spPr bwMode="auto">
          <a:xfrm>
            <a:off x="4031940" y="4154015"/>
            <a:ext cx="5982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000" i="1" dirty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  </a:t>
            </a:r>
            <a:r>
              <a:rPr lang="en-US" altLang="ko-KR" sz="2000" i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R4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Cloud"/>
          <p:cNvSpPr>
            <a:spLocks noChangeAspect="1" noEditPoints="1" noChangeArrowheads="1"/>
          </p:cNvSpPr>
          <p:nvPr/>
        </p:nvSpPr>
        <p:spPr bwMode="auto">
          <a:xfrm>
            <a:off x="5897125" y="1718810"/>
            <a:ext cx="1600200" cy="111918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-1" y="8613"/>
                  <a:pt x="-1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4" y="13940"/>
                  <a:pt x="474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299"/>
                  <a:pt x="6247" y="20299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6"/>
                  <a:pt x="11036" y="21596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6"/>
                  <a:pt x="15802" y="18946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-1"/>
                  <a:pt x="16758" y="-1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-1"/>
                  <a:pt x="13174" y="-1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49"/>
                  <a:pt x="9358" y="649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1"/>
                  <a:pt x="5288" y="1971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09"/>
                  <a:pt x="2172" y="13109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 Box 24"/>
          <p:cNvSpPr txBox="1">
            <a:spLocks noChangeArrowheads="1"/>
          </p:cNvSpPr>
          <p:nvPr/>
        </p:nvSpPr>
        <p:spPr bwMode="auto">
          <a:xfrm>
            <a:off x="6291812" y="2025990"/>
            <a:ext cx="7328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pPr algn="l" eaLnBrk="1" hangingPunct="1"/>
            <a:r>
              <a:rPr lang="en-US" altLang="ko-KR" sz="2400" b="1" dirty="0" smtClean="0">
                <a:latin typeface="Times New Roman" pitchFamily="18" charset="0"/>
                <a:ea typeface="굴림" pitchFamily="-111" charset="-127"/>
                <a:cs typeface="Times New Roman" pitchFamily="18" charset="0"/>
              </a:rPr>
              <a:t>AS3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Line 11"/>
          <p:cNvSpPr>
            <a:spLocks noChangeShapeType="1"/>
          </p:cNvSpPr>
          <p:nvPr/>
        </p:nvSpPr>
        <p:spPr bwMode="auto">
          <a:xfrm flipV="1">
            <a:off x="4491611" y="2256823"/>
            <a:ext cx="1405513" cy="399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Line 11"/>
          <p:cNvSpPr>
            <a:spLocks noChangeShapeType="1"/>
          </p:cNvSpPr>
          <p:nvPr/>
        </p:nvSpPr>
        <p:spPr bwMode="auto">
          <a:xfrm flipH="1">
            <a:off x="6658258" y="2837999"/>
            <a:ext cx="0" cy="73639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-111" charset="0"/>
                <a:ea typeface="+mn-ea"/>
                <a:cs typeface="Arial" charset="0"/>
              </a:defRPr>
            </a:lvl9pPr>
          </a:lstStyle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88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Topology-independent diversity reduction in ISP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FM</a:t>
            </a: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373216"/>
            <a:ext cx="8784976" cy="1152128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LOCAL_PREF and AS_PATH length are the two main impacting attributes that hide paths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About 16% and 10% respectively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" y="1629461"/>
            <a:ext cx="4622400" cy="3239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676" y="1629160"/>
            <a:ext cx="4622829" cy="3240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46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91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Topology-independent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diversity reduction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RR</a:t>
            </a: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008112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Significant reduction mostly due to the LOCAL_PREF value</a:t>
            </a:r>
          </a:p>
          <a:p>
            <a:pPr lvl="1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About 34% and 7.6% by LOCAL_PREF and AS_PATH length respectively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1" y="1629160"/>
            <a:ext cx="4622829" cy="32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676" y="1628800"/>
            <a:ext cx="4622829" cy="3240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47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29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vent characteristics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FEE6FCA-3636-4559-B154-A91171C4B9C1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48</a:t>
            </a:fld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21550" y="5319210"/>
            <a:ext cx="8010890" cy="139515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ko-KR" sz="2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The majority of local events converge within 1 second</a:t>
            </a:r>
          </a:p>
          <a:p>
            <a:pPr lvl="1">
              <a:lnSpc>
                <a:spcPct val="80000"/>
              </a:lnSpc>
            </a:pP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97% and 72% for ISP</a:t>
            </a:r>
            <a:r>
              <a:rPr lang="en-US" altLang="ko-KR" sz="1800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RR</a:t>
            </a: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and ISP</a:t>
            </a:r>
            <a:r>
              <a:rPr lang="en-US" altLang="ko-KR" sz="1800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FM</a:t>
            </a: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 respectively</a:t>
            </a:r>
          </a:p>
          <a:p>
            <a:pPr>
              <a:lnSpc>
                <a:spcPct val="80000"/>
              </a:lnSpc>
            </a:pPr>
            <a:r>
              <a:rPr lang="en-US" altLang="ko-KR" sz="20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i-BGP convergence duration differs between the two ISPs</a:t>
            </a:r>
          </a:p>
          <a:p>
            <a:pPr lvl="1">
              <a:lnSpc>
                <a:spcPct val="80000"/>
              </a:lnSpc>
            </a:pPr>
            <a:r>
              <a:rPr lang="en-US" altLang="ko-KR" sz="1800" dirty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Due to the difference in connectivity and delayed updates via different </a:t>
            </a:r>
            <a:r>
              <a:rPr lang="en-US" altLang="ko-KR" sz="18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paths</a:t>
            </a:r>
            <a:endParaRPr lang="en-US" altLang="ko-KR" sz="18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171398" y="1367440"/>
            <a:ext cx="8499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ISP</a:t>
            </a:r>
            <a:r>
              <a:rPr lang="en-US" altLang="ko-KR" sz="2000" b="1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FM</a:t>
            </a:r>
            <a:endParaRPr lang="en-US" altLang="ko-KR" sz="2000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437350" y="1358770"/>
            <a:ext cx="83067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sz="2000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ISP</a:t>
            </a:r>
            <a:r>
              <a:rPr lang="en-US" altLang="ko-KR" sz="2000" b="1" baseline="-25000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RR</a:t>
            </a:r>
            <a:endParaRPr lang="en-US" altLang="ko-KR" sz="2000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71500" y="2212082"/>
            <a:ext cx="14606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Local Events</a:t>
            </a:r>
            <a:endParaRPr lang="en-US" altLang="ko-KR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26495" y="4061794"/>
            <a:ext cx="17427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ko-KR" b="1" dirty="0" smtClean="0">
                <a:latin typeface="Times New Roman" pitchFamily="18" charset="0"/>
                <a:ea typeface="굴림" pitchFamily="50" charset="-127"/>
                <a:cs typeface="Times New Roman" pitchFamily="18" charset="0"/>
              </a:rPr>
              <a:t>AS-wide Events</a:t>
            </a:r>
            <a:endParaRPr lang="en-US" altLang="ko-KR" b="1" baseline="-25000" dirty="0">
              <a:latin typeface="Times New Roman" pitchFamily="18" charset="0"/>
              <a:ea typeface="굴림" pitchFamily="50" charset="-127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105" y="1718810"/>
            <a:ext cx="3550535" cy="169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65" y="3402185"/>
            <a:ext cx="3550535" cy="169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965" y="3400628"/>
            <a:ext cx="3550535" cy="169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565" y="1718810"/>
            <a:ext cx="3557881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Update reduction in full-mesh i-BGP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74C9-AACB-4461-A1D4-2D824212C8B5}" type="slidenum">
              <a:rPr lang="en-US" smtClean="0"/>
              <a:t>49</a:t>
            </a:fld>
            <a:endParaRPr 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95536" y="5229200"/>
            <a:ext cx="8604448" cy="12570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Setting</a:t>
            </a:r>
          </a:p>
          <a:p>
            <a:pPr lvl="1"/>
            <a:r>
              <a:rPr lang="en-US" sz="1200" dirty="0" smtClean="0"/>
              <a:t>Data: NTT i-BGP data from 20100601</a:t>
            </a:r>
          </a:p>
          <a:p>
            <a:pPr lvl="1"/>
            <a:r>
              <a:rPr lang="en-US" sz="1200" dirty="0" smtClean="0"/>
              <a:t>Apply different MRAI timers to the monitor-collector session and calculate the reduction for beacon prefixes</a:t>
            </a:r>
          </a:p>
          <a:p>
            <a:r>
              <a:rPr lang="en-US" sz="1400" dirty="0" smtClean="0"/>
              <a:t>Observation</a:t>
            </a:r>
          </a:p>
          <a:p>
            <a:pPr lvl="1"/>
            <a:r>
              <a:rPr lang="en-US" sz="1200" dirty="0" smtClean="0"/>
              <a:t>Higher MRAI timer leads to update reduction, and the update reduction is not significant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18" y="1340768"/>
            <a:ext cx="680085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385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Increased convergence time in full-mesh i-BGP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229200"/>
            <a:ext cx="8604448" cy="1257003"/>
          </a:xfrm>
        </p:spPr>
        <p:txBody>
          <a:bodyPr>
            <a:noAutofit/>
          </a:bodyPr>
          <a:lstStyle/>
          <a:p>
            <a:r>
              <a:rPr lang="en-US" sz="1400" dirty="0" smtClean="0"/>
              <a:t>Setting</a:t>
            </a:r>
          </a:p>
          <a:p>
            <a:pPr lvl="1"/>
            <a:r>
              <a:rPr lang="en-US" sz="1200" dirty="0" smtClean="0"/>
              <a:t>Data: NTT i-BGP data from 20100601</a:t>
            </a:r>
          </a:p>
          <a:p>
            <a:pPr lvl="1"/>
            <a:r>
              <a:rPr lang="en-US" sz="1200" dirty="0" smtClean="0"/>
              <a:t>Apply different MRAI timers to the monitor-collector session and calculate the convergence duration for beacon prefixes</a:t>
            </a:r>
          </a:p>
          <a:p>
            <a:r>
              <a:rPr lang="en-US" sz="1400" dirty="0" smtClean="0"/>
              <a:t>Observation</a:t>
            </a:r>
          </a:p>
          <a:p>
            <a:pPr lvl="1"/>
            <a:r>
              <a:rPr lang="en-US" sz="1200" dirty="0" smtClean="0"/>
              <a:t>The increased convergence time is proportional to the MRAI timer 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74C9-AACB-4461-A1D4-2D824212C8B5}" type="slidenum">
              <a:rPr lang="en-US" smtClean="0"/>
              <a:t>50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14512"/>
            <a:ext cx="4010025" cy="2990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01" y="1628800"/>
            <a:ext cx="399097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77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Update reduction in i-BGP HRR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301208"/>
            <a:ext cx="8604448" cy="1257003"/>
          </a:xfrm>
        </p:spPr>
        <p:txBody>
          <a:bodyPr>
            <a:noAutofit/>
          </a:bodyPr>
          <a:lstStyle/>
          <a:p>
            <a:r>
              <a:rPr lang="en-US" sz="1400" dirty="0" smtClean="0"/>
              <a:t>Setting</a:t>
            </a:r>
          </a:p>
          <a:p>
            <a:pPr lvl="1"/>
            <a:r>
              <a:rPr lang="en-US" sz="1200" dirty="0" smtClean="0"/>
              <a:t>Data: Level3 i-BGP data</a:t>
            </a:r>
            <a:r>
              <a:rPr lang="en-US" sz="1200" dirty="0"/>
              <a:t> </a:t>
            </a:r>
            <a:r>
              <a:rPr lang="en-US" sz="1200" dirty="0" smtClean="0"/>
              <a:t>from 20100603</a:t>
            </a:r>
          </a:p>
          <a:p>
            <a:pPr lvl="1"/>
            <a:r>
              <a:rPr lang="en-US" sz="1200" dirty="0" smtClean="0"/>
              <a:t>Apply different MRAI timers to the monitor-collector session and calculate the reduction for beacon prefixes</a:t>
            </a:r>
          </a:p>
          <a:p>
            <a:r>
              <a:rPr lang="en-US" sz="1400" dirty="0" smtClean="0"/>
              <a:t>Observation</a:t>
            </a:r>
          </a:p>
          <a:p>
            <a:pPr lvl="1"/>
            <a:r>
              <a:rPr lang="en-US" sz="1200" dirty="0" smtClean="0"/>
              <a:t>Reduction MRAI timer with 1 second effective enough; the update propagation and the internal path exploration for a given external path is mostly under 1 second within the ISP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74C9-AACB-4461-A1D4-2D824212C8B5}" type="slidenum">
              <a:rPr lang="en-US" smtClean="0"/>
              <a:t>51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626745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840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Increased convergence time in i-BGP HRR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229200"/>
            <a:ext cx="8604448" cy="1257003"/>
          </a:xfrm>
        </p:spPr>
        <p:txBody>
          <a:bodyPr>
            <a:noAutofit/>
          </a:bodyPr>
          <a:lstStyle/>
          <a:p>
            <a:r>
              <a:rPr lang="en-US" sz="1400" dirty="0" smtClean="0"/>
              <a:t>Setting</a:t>
            </a:r>
          </a:p>
          <a:p>
            <a:pPr lvl="1"/>
            <a:r>
              <a:rPr lang="en-US" sz="1200" dirty="0" smtClean="0"/>
              <a:t>Data: Level3 i-BGP data from 20100603</a:t>
            </a:r>
          </a:p>
          <a:p>
            <a:pPr lvl="1"/>
            <a:r>
              <a:rPr lang="en-US" sz="1200" dirty="0" smtClean="0"/>
              <a:t>Apply different MRAI timers to the monitor-collector session and calculate the convergence duration for beacon prefixes</a:t>
            </a:r>
          </a:p>
          <a:p>
            <a:r>
              <a:rPr lang="en-US" sz="1400" dirty="0" smtClean="0"/>
              <a:t>Observation</a:t>
            </a:r>
          </a:p>
          <a:p>
            <a:pPr lvl="1"/>
            <a:r>
              <a:rPr lang="en-US" sz="1200" dirty="0" smtClean="0"/>
              <a:t>The increased convergence time is proportional to the MRAI timer used in Iup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74C9-AACB-4461-A1D4-2D824212C8B5}" type="slidenum">
              <a:rPr lang="en-US" smtClean="0"/>
              <a:t>52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371" y="1691283"/>
            <a:ext cx="4429125" cy="3124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7"/>
            <a:ext cx="4294415" cy="31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87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6622</TotalTime>
  <Words>2633</Words>
  <Application>Microsoft Office PowerPoint</Application>
  <PresentationFormat>On-screen Show (4:3)</PresentationFormat>
  <Paragraphs>579</Paragraphs>
  <Slides>52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Understanding the Impact of  Route Reflection in Internal BGP</vt:lpstr>
      <vt:lpstr>Research Overview</vt:lpstr>
      <vt:lpstr>Motivation</vt:lpstr>
      <vt:lpstr>Outline</vt:lpstr>
      <vt:lpstr>Introduction to full-mesh i-BGP</vt:lpstr>
      <vt:lpstr>Full-mesh i-BGP does not scale</vt:lpstr>
      <vt:lpstr>Addressing the scalability problem of full-mesh i-BGP</vt:lpstr>
      <vt:lpstr>Route reflection solves scalability problem</vt:lpstr>
      <vt:lpstr>Large ISP revisited with hierarchical RR</vt:lpstr>
      <vt:lpstr>Negative Impact of BGP route reflection</vt:lpstr>
      <vt:lpstr>Outline</vt:lpstr>
      <vt:lpstr>Definitions</vt:lpstr>
      <vt:lpstr>Why do we care about path diversity?</vt:lpstr>
      <vt:lpstr>Path diversity reduction due to route reflection</vt:lpstr>
      <vt:lpstr>Main questions to answer</vt:lpstr>
      <vt:lpstr>Data collection settings</vt:lpstr>
      <vt:lpstr>BGP next-hop diversity of the 2 ISPs</vt:lpstr>
      <vt:lpstr>Inferring external connectivity</vt:lpstr>
      <vt:lpstr>Inferred external connectivity vs. next-hop POPs</vt:lpstr>
      <vt:lpstr>Paths can be hidden due to path preference</vt:lpstr>
      <vt:lpstr>Diversity reduction by the first 4 BGP path attributes</vt:lpstr>
      <vt:lpstr>Summary</vt:lpstr>
      <vt:lpstr>Outline</vt:lpstr>
      <vt:lpstr>Definitions</vt:lpstr>
      <vt:lpstr>Why do we care about i-BGP convergence?</vt:lpstr>
      <vt:lpstr>Increased convergence delay in i-BGP RR</vt:lpstr>
      <vt:lpstr>Main questions to answer</vt:lpstr>
      <vt:lpstr>Data collection settings</vt:lpstr>
      <vt:lpstr>Inferring best path selection for peers in i-BGP full-mesh</vt:lpstr>
      <vt:lpstr>High-level view of quantifying i-BGP convergence</vt:lpstr>
      <vt:lpstr>Event identification: time-based update clustering</vt:lpstr>
      <vt:lpstr>Event classification: adding type information</vt:lpstr>
      <vt:lpstr>Event classification: adding scale information</vt:lpstr>
      <vt:lpstr>Identified events from ISPRR and ISPFM</vt:lpstr>
      <vt:lpstr>Event characteristics</vt:lpstr>
      <vt:lpstr>How Much Delay Does Route Reflection Add  to the Overall i-BGP Convergence?</vt:lpstr>
      <vt:lpstr>Case studies in ISPRR:  estimating the additional delay caused by route reflection</vt:lpstr>
      <vt:lpstr>Superfluous update example</vt:lpstr>
      <vt:lpstr>Superfluous updates due to route reflector redundancy and its Impact on convergence</vt:lpstr>
      <vt:lpstr>Is there routing plane path stretch in the  top 2-levels of route reflection inside ISPRR?</vt:lpstr>
      <vt:lpstr>Path distance and latency of direct and RR paths</vt:lpstr>
      <vt:lpstr>Summary</vt:lpstr>
      <vt:lpstr>Thank you.</vt:lpstr>
      <vt:lpstr>Backup Slides</vt:lpstr>
      <vt:lpstr>Paths can be hidden due to path preference</vt:lpstr>
      <vt:lpstr>Topology-independent diversity reduction in ISPFM</vt:lpstr>
      <vt:lpstr>Topology-independent diversity reduction in ISPRR</vt:lpstr>
      <vt:lpstr>Event characteristics</vt:lpstr>
      <vt:lpstr>Update reduction in full-mesh i-BGP</vt:lpstr>
      <vt:lpstr>Increased convergence time in full-mesh i-BGP</vt:lpstr>
      <vt:lpstr>Update reduction in i-BGP HRR</vt:lpstr>
      <vt:lpstr>Increased convergence time in i-BGP HRR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Acer Customer</dc:creator>
  <cp:lastModifiedBy>Valued Acer Customer</cp:lastModifiedBy>
  <cp:revision>903</cp:revision>
  <cp:lastPrinted>2011-07-15T13:09:31Z</cp:lastPrinted>
  <dcterms:created xsi:type="dcterms:W3CDTF">2011-01-27T22:19:12Z</dcterms:created>
  <dcterms:modified xsi:type="dcterms:W3CDTF">2011-07-16T21:04:37Z</dcterms:modified>
</cp:coreProperties>
</file>